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 id="286" r:id="rId60"/>
    <p:sldId id="287" r:id="rId61"/>
    <p:sldId id="288" r:id="rId62"/>
    <p:sldId id="289" r:id="rId63"/>
    <p:sldId id="290"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DM Sans" charset="1" panose="00000000000000000000"/>
      <p:regular r:id="rId14"/>
    </p:embeddedFont>
    <p:embeddedFont>
      <p:font typeface="DM Sans Bold" charset="1" panose="00000000000000000000"/>
      <p:regular r:id="rId15"/>
    </p:embeddedFont>
    <p:embeddedFont>
      <p:font typeface="DM Sans Italics" charset="1" panose="00000000000000000000"/>
      <p:regular r:id="rId16"/>
    </p:embeddedFont>
    <p:embeddedFont>
      <p:font typeface="DM Sans Bold Italics" charset="1" panose="00000000000000000000"/>
      <p:regular r:id="rId17"/>
    </p:embeddedFont>
    <p:embeddedFont>
      <p:font typeface="Livvic" charset="1" panose="00000000000000000000"/>
      <p:regular r:id="rId18"/>
    </p:embeddedFont>
    <p:embeddedFont>
      <p:font typeface="Livvic Bold" charset="1" panose="00000000000000000000"/>
      <p:regular r:id="rId19"/>
    </p:embeddedFont>
    <p:embeddedFont>
      <p:font typeface="Livvic Italics" charset="1" panose="00000000000000000000"/>
      <p:regular r:id="rId20"/>
    </p:embeddedFont>
    <p:embeddedFont>
      <p:font typeface="Livvic Bold Italics" charset="1" panose="00000000000000000000"/>
      <p:regular r:id="rId21"/>
    </p:embeddedFont>
    <p:embeddedFont>
      <p:font typeface="Livvic Thin" charset="1" panose="00000000000000000000"/>
      <p:regular r:id="rId22"/>
    </p:embeddedFont>
    <p:embeddedFont>
      <p:font typeface="Livvic Thin Italics" charset="1" panose="00000000000000000000"/>
      <p:regular r:id="rId23"/>
    </p:embeddedFont>
    <p:embeddedFont>
      <p:font typeface="Livvic Medium" charset="1" panose="00000000000000000000"/>
      <p:regular r:id="rId24"/>
    </p:embeddedFont>
    <p:embeddedFont>
      <p:font typeface="Livvic Medium Italics" charset="1" panose="00000000000000000000"/>
      <p:regular r:id="rId25"/>
    </p:embeddedFont>
    <p:embeddedFont>
      <p:font typeface="Livvic Semi-Bold" charset="1" panose="00000000000000000000"/>
      <p:regular r:id="rId26"/>
    </p:embeddedFont>
    <p:embeddedFont>
      <p:font typeface="Livvic Semi-Bold Italics" charset="1" panose="00000000000000000000"/>
      <p:regular r:id="rId27"/>
    </p:embeddedFont>
    <p:embeddedFont>
      <p:font typeface="Livvic Heavy" charset="1" panose="00000000000000000000"/>
      <p:regular r:id="rId28"/>
    </p:embeddedFont>
    <p:embeddedFont>
      <p:font typeface="Livvic Heavy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45" Target="slides/slide16.xml" Type="http://schemas.openxmlformats.org/officeDocument/2006/relationships/slide"/><Relationship Id="rId46" Target="slides/slide17.xml" Type="http://schemas.openxmlformats.org/officeDocument/2006/relationships/slide"/><Relationship Id="rId47" Target="slides/slide18.xml" Type="http://schemas.openxmlformats.org/officeDocument/2006/relationships/slide"/><Relationship Id="rId48" Target="slides/slide19.xml" Type="http://schemas.openxmlformats.org/officeDocument/2006/relationships/slide"/><Relationship Id="rId49" Target="slides/slide20.xml" Type="http://schemas.openxmlformats.org/officeDocument/2006/relationships/slide"/><Relationship Id="rId5" Target="tableStyles.xml" Type="http://schemas.openxmlformats.org/officeDocument/2006/relationships/tableStyles"/><Relationship Id="rId50" Target="slides/slide21.xml" Type="http://schemas.openxmlformats.org/officeDocument/2006/relationships/slide"/><Relationship Id="rId51" Target="slides/slide22.xml" Type="http://schemas.openxmlformats.org/officeDocument/2006/relationships/slide"/><Relationship Id="rId52" Target="slides/slide23.xml" Type="http://schemas.openxmlformats.org/officeDocument/2006/relationships/slide"/><Relationship Id="rId53" Target="slides/slide24.xml" Type="http://schemas.openxmlformats.org/officeDocument/2006/relationships/slide"/><Relationship Id="rId54" Target="slides/slide25.xml" Type="http://schemas.openxmlformats.org/officeDocument/2006/relationships/slide"/><Relationship Id="rId55" Target="slides/slide26.xml" Type="http://schemas.openxmlformats.org/officeDocument/2006/relationships/slide"/><Relationship Id="rId56" Target="slides/slide27.xml" Type="http://schemas.openxmlformats.org/officeDocument/2006/relationships/slide"/><Relationship Id="rId57" Target="slides/slide28.xml" Type="http://schemas.openxmlformats.org/officeDocument/2006/relationships/slide"/><Relationship Id="rId58" Target="slides/slide29.xml" Type="http://schemas.openxmlformats.org/officeDocument/2006/relationships/slide"/><Relationship Id="rId59" Target="slides/slide30.xml" Type="http://schemas.openxmlformats.org/officeDocument/2006/relationships/slide"/><Relationship Id="rId6" Target="fonts/font6.fntdata" Type="http://schemas.openxmlformats.org/officeDocument/2006/relationships/font"/><Relationship Id="rId60" Target="slides/slide31.xml" Type="http://schemas.openxmlformats.org/officeDocument/2006/relationships/slide"/><Relationship Id="rId61" Target="slides/slide32.xml" Type="http://schemas.openxmlformats.org/officeDocument/2006/relationships/slide"/><Relationship Id="rId62" Target="slides/slide33.xml" Type="http://schemas.openxmlformats.org/officeDocument/2006/relationships/slide"/><Relationship Id="rId63" Target="slides/slide34.xml" Type="http://schemas.openxmlformats.org/officeDocument/2006/relationships/slide"/><Relationship Id="rId64" Target="slides/slide35.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8.jpeg" Type="http://schemas.openxmlformats.org/officeDocument/2006/relationships/image"/><Relationship Id="rId8" Target="../media/image19.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2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2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3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40.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3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1.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2.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10.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3.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4.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1.jpeg" Type="http://schemas.openxmlformats.org/officeDocument/2006/relationships/image"/><Relationship Id="rId8" Target="../media/image1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3.pn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6657975"/>
            <a:ext cx="3629025" cy="3629025"/>
          </a:xfrm>
          <a:custGeom>
            <a:avLst/>
            <a:gdLst/>
            <a:ahLst/>
            <a:cxnLst/>
            <a:rect r="r" b="b" t="t" l="l"/>
            <a:pathLst>
              <a:path h="3629025" w="3629025">
                <a:moveTo>
                  <a:pt x="0" y="3629025"/>
                </a:moveTo>
                <a:lnTo>
                  <a:pt x="3629025" y="3629025"/>
                </a:lnTo>
                <a:lnTo>
                  <a:pt x="3629025" y="0"/>
                </a:lnTo>
                <a:lnTo>
                  <a:pt x="0" y="0"/>
                </a:lnTo>
                <a:lnTo>
                  <a:pt x="0" y="362902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752317" y="0"/>
            <a:ext cx="3535683" cy="3535683"/>
          </a:xfrm>
          <a:custGeom>
            <a:avLst/>
            <a:gdLst/>
            <a:ahLst/>
            <a:cxnLst/>
            <a:rect r="r" b="b" t="t" l="l"/>
            <a:pathLst>
              <a:path h="3535683" w="3535683">
                <a:moveTo>
                  <a:pt x="3535683" y="0"/>
                </a:moveTo>
                <a:lnTo>
                  <a:pt x="0" y="0"/>
                </a:lnTo>
                <a:lnTo>
                  <a:pt x="0" y="3535683"/>
                </a:lnTo>
                <a:lnTo>
                  <a:pt x="3535683" y="3535683"/>
                </a:lnTo>
                <a:lnTo>
                  <a:pt x="353568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true" rot="-10800000">
            <a:off x="4306861" y="6912287"/>
            <a:ext cx="9674279" cy="4692025"/>
          </a:xfrm>
          <a:custGeom>
            <a:avLst/>
            <a:gdLst/>
            <a:ahLst/>
            <a:cxnLst/>
            <a:rect r="r" b="b" t="t" l="l"/>
            <a:pathLst>
              <a:path h="4692025" w="9674279">
                <a:moveTo>
                  <a:pt x="0" y="4692026"/>
                </a:moveTo>
                <a:lnTo>
                  <a:pt x="9674278" y="4692026"/>
                </a:lnTo>
                <a:lnTo>
                  <a:pt x="9674278" y="0"/>
                </a:lnTo>
                <a:lnTo>
                  <a:pt x="0" y="0"/>
                </a:lnTo>
                <a:lnTo>
                  <a:pt x="0" y="4692026"/>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0800000">
            <a:off x="4306861" y="-1766061"/>
            <a:ext cx="9674279" cy="4692025"/>
          </a:xfrm>
          <a:custGeom>
            <a:avLst/>
            <a:gdLst/>
            <a:ahLst/>
            <a:cxnLst/>
            <a:rect r="r" b="b" t="t" l="l"/>
            <a:pathLst>
              <a:path h="4692025" w="9674279">
                <a:moveTo>
                  <a:pt x="0" y="0"/>
                </a:moveTo>
                <a:lnTo>
                  <a:pt x="9674278" y="0"/>
                </a:lnTo>
                <a:lnTo>
                  <a:pt x="9674278" y="4692025"/>
                </a:lnTo>
                <a:lnTo>
                  <a:pt x="0" y="4692025"/>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6">
              <a:alphaModFix amt="9999"/>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a:off x="6251786" y="3148780"/>
            <a:ext cx="5784428" cy="0"/>
          </a:xfrm>
          <a:prstGeom prst="line">
            <a:avLst/>
          </a:prstGeom>
          <a:ln cap="rnd" w="76200">
            <a:solidFill>
              <a:srgbClr val="C3E9EF"/>
            </a:solidFill>
            <a:prstDash val="solid"/>
            <a:headEnd type="none" len="sm" w="sm"/>
            <a:tailEnd type="none" len="sm" w="sm"/>
          </a:ln>
        </p:spPr>
      </p:sp>
      <p:sp>
        <p:nvSpPr>
          <p:cNvPr name="Freeform 8" id="8"/>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9" id="9"/>
          <p:cNvSpPr/>
          <p:nvPr/>
        </p:nvSpPr>
        <p:spPr>
          <a:xfrm flipH="true" flipV="true" rot="0">
            <a:off x="14657414" y="6657975"/>
            <a:ext cx="3629025" cy="3629025"/>
          </a:xfrm>
          <a:custGeom>
            <a:avLst/>
            <a:gdLst/>
            <a:ahLst/>
            <a:cxnLst/>
            <a:rect r="r" b="b" t="t" l="l"/>
            <a:pathLst>
              <a:path h="3629025" w="3629025">
                <a:moveTo>
                  <a:pt x="3629025" y="3629025"/>
                </a:moveTo>
                <a:lnTo>
                  <a:pt x="0" y="3629025"/>
                </a:lnTo>
                <a:lnTo>
                  <a:pt x="0" y="0"/>
                </a:lnTo>
                <a:lnTo>
                  <a:pt x="3629025" y="0"/>
                </a:lnTo>
                <a:lnTo>
                  <a:pt x="3629025" y="362902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46671"/>
            <a:ext cx="3629025" cy="3629025"/>
          </a:xfrm>
          <a:custGeom>
            <a:avLst/>
            <a:gdLst/>
            <a:ahLst/>
            <a:cxnLst/>
            <a:rect r="r" b="b" t="t" l="l"/>
            <a:pathLst>
              <a:path h="3629025" w="3629025">
                <a:moveTo>
                  <a:pt x="0" y="0"/>
                </a:moveTo>
                <a:lnTo>
                  <a:pt x="3629025" y="0"/>
                </a:lnTo>
                <a:lnTo>
                  <a:pt x="3629025" y="3629025"/>
                </a:lnTo>
                <a:lnTo>
                  <a:pt x="0" y="3629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4258094" y="2366066"/>
            <a:ext cx="9771812" cy="559898"/>
          </a:xfrm>
          <a:prstGeom prst="rect">
            <a:avLst/>
          </a:prstGeom>
        </p:spPr>
        <p:txBody>
          <a:bodyPr anchor="t" rtlCol="false" tIns="0" lIns="0" bIns="0" rIns="0">
            <a:spAutoFit/>
          </a:bodyPr>
          <a:lstStyle/>
          <a:p>
            <a:pPr algn="ctr">
              <a:lnSpc>
                <a:spcPts val="4532"/>
              </a:lnSpc>
            </a:pPr>
            <a:r>
              <a:rPr lang="en-US" sz="3513" spc="-17">
                <a:solidFill>
                  <a:srgbClr val="562429"/>
                </a:solidFill>
                <a:latin typeface="Livvic Bold"/>
              </a:rPr>
              <a:t>ĐỒ ÁN MÔN KHOA HỌC DỮ LIỆU NÂNG CAO</a:t>
            </a:r>
          </a:p>
        </p:txBody>
      </p:sp>
      <p:sp>
        <p:nvSpPr>
          <p:cNvPr name="TextBox 12" id="12"/>
          <p:cNvSpPr txBox="true"/>
          <p:nvPr/>
        </p:nvSpPr>
        <p:spPr>
          <a:xfrm rot="0">
            <a:off x="6477322" y="7192993"/>
            <a:ext cx="5784428" cy="1754176"/>
          </a:xfrm>
          <a:prstGeom prst="rect">
            <a:avLst/>
          </a:prstGeom>
        </p:spPr>
        <p:txBody>
          <a:bodyPr anchor="t" rtlCol="false" tIns="0" lIns="0" bIns="0" rIns="0">
            <a:spAutoFit/>
          </a:bodyPr>
          <a:lstStyle/>
          <a:p>
            <a:pPr>
              <a:lnSpc>
                <a:spcPts val="4712"/>
              </a:lnSpc>
            </a:pPr>
            <a:r>
              <a:rPr lang="en-US" sz="3624" spc="181">
                <a:solidFill>
                  <a:srgbClr val="562429"/>
                </a:solidFill>
                <a:latin typeface="Livvic Medium"/>
              </a:rPr>
              <a:t>Nhóm 8</a:t>
            </a:r>
          </a:p>
          <a:p>
            <a:pPr>
              <a:lnSpc>
                <a:spcPts val="4712"/>
              </a:lnSpc>
            </a:pPr>
            <a:r>
              <a:rPr lang="en-US" sz="3624" spc="181">
                <a:solidFill>
                  <a:srgbClr val="562429"/>
                </a:solidFill>
                <a:latin typeface="Livvic Medium"/>
              </a:rPr>
              <a:t>GVHD: TS. Đỗ Như Tài</a:t>
            </a:r>
          </a:p>
          <a:p>
            <a:pPr algn="l">
              <a:lnSpc>
                <a:spcPts val="4712"/>
              </a:lnSpc>
            </a:pPr>
            <a:r>
              <a:rPr lang="en-US" sz="3624" spc="181">
                <a:solidFill>
                  <a:srgbClr val="562429"/>
                </a:solidFill>
                <a:latin typeface="Livvic Medium"/>
              </a:rPr>
              <a:t>Ngày 29/12/2023 </a:t>
            </a:r>
          </a:p>
        </p:txBody>
      </p:sp>
      <p:sp>
        <p:nvSpPr>
          <p:cNvPr name="TextBox 13" id="13"/>
          <p:cNvSpPr txBox="true"/>
          <p:nvPr/>
        </p:nvSpPr>
        <p:spPr>
          <a:xfrm rot="0">
            <a:off x="5173822" y="3915513"/>
            <a:ext cx="7940356" cy="755701"/>
          </a:xfrm>
          <a:prstGeom prst="rect">
            <a:avLst/>
          </a:prstGeom>
        </p:spPr>
        <p:txBody>
          <a:bodyPr anchor="t" rtlCol="false" tIns="0" lIns="0" bIns="0" rIns="0">
            <a:spAutoFit/>
          </a:bodyPr>
          <a:lstStyle/>
          <a:p>
            <a:pPr algn="ctr">
              <a:lnSpc>
                <a:spcPts val="6080"/>
              </a:lnSpc>
            </a:pPr>
            <a:r>
              <a:rPr lang="en-US" sz="4713" spc="-23">
                <a:solidFill>
                  <a:srgbClr val="000000"/>
                </a:solidFill>
                <a:latin typeface="Livvic Bold"/>
              </a:rPr>
              <a:t>ĐỀ TÀI:</a:t>
            </a:r>
          </a:p>
        </p:txBody>
      </p:sp>
      <p:sp>
        <p:nvSpPr>
          <p:cNvPr name="TextBox 14" id="14"/>
          <p:cNvSpPr txBox="true"/>
          <p:nvPr/>
        </p:nvSpPr>
        <p:spPr>
          <a:xfrm rot="0">
            <a:off x="3903551" y="4927559"/>
            <a:ext cx="10480898" cy="1527276"/>
          </a:xfrm>
          <a:prstGeom prst="rect">
            <a:avLst/>
          </a:prstGeom>
        </p:spPr>
        <p:txBody>
          <a:bodyPr anchor="t" rtlCol="false" tIns="0" lIns="0" bIns="0" rIns="0">
            <a:spAutoFit/>
          </a:bodyPr>
          <a:lstStyle/>
          <a:p>
            <a:pPr algn="ctr">
              <a:lnSpc>
                <a:spcPts val="6080"/>
              </a:lnSpc>
            </a:pPr>
            <a:r>
              <a:rPr lang="en-US" sz="4713" spc="-23">
                <a:solidFill>
                  <a:srgbClr val="000000"/>
                </a:solidFill>
                <a:latin typeface="Livvic Bold"/>
              </a:rPr>
              <a:t>ỨNG DỤNG MÔ HÌNH PHÂN LỚP TRONG BỘ DỮ LIỆU HORSE COLIC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1" id="11"/>
          <p:cNvSpPr txBox="true"/>
          <p:nvPr/>
        </p:nvSpPr>
        <p:spPr>
          <a:xfrm rot="0">
            <a:off x="677278" y="2510152"/>
            <a:ext cx="17610722" cy="17977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Logistic Regression: </a:t>
            </a:r>
            <a:r>
              <a:rPr lang="en-US" sz="3282" spc="95">
                <a:solidFill>
                  <a:srgbClr val="562429"/>
                </a:solidFill>
                <a:latin typeface="Livvic"/>
              </a:rPr>
              <a:t>D</a:t>
            </a:r>
            <a:r>
              <a:rPr lang="en-US" sz="3282" spc="95">
                <a:solidFill>
                  <a:srgbClr val="562429"/>
                </a:solidFill>
                <a:latin typeface="Livvic"/>
              </a:rPr>
              <a:t>ự đoán xác suất của một sự kiện xảy ra dựa trên các biến đầu vào.</a:t>
            </a:r>
          </a:p>
          <a:p>
            <a:pPr>
              <a:lnSpc>
                <a:spcPts val="4858"/>
              </a:lnSpc>
            </a:pPr>
            <a:r>
              <a:rPr lang="en-US" sz="3282" spc="95">
                <a:solidFill>
                  <a:srgbClr val="562429"/>
                </a:solidFill>
                <a:latin typeface="Livvic Bold"/>
              </a:rPr>
              <a:t>Random Forest:</a:t>
            </a:r>
            <a:r>
              <a:rPr lang="en-US" sz="3282" spc="95">
                <a:solidFill>
                  <a:srgbClr val="562429"/>
                </a:solidFill>
                <a:latin typeface="Livvic"/>
              </a:rPr>
              <a:t> Kết hợp nhiều cây quyết định để tạo ra dự đoán cuối cùng</a:t>
            </a:r>
          </a:p>
          <a:p>
            <a:pPr algn="l">
              <a:lnSpc>
                <a:spcPts val="4858"/>
              </a:lnSpc>
            </a:pPr>
          </a:p>
        </p:txBody>
      </p:sp>
      <p:sp>
        <p:nvSpPr>
          <p:cNvPr name="Freeform 12" id="12"/>
          <p:cNvSpPr/>
          <p:nvPr/>
        </p:nvSpPr>
        <p:spPr>
          <a:xfrm flipH="false" flipV="false" rot="0">
            <a:off x="508939" y="4555601"/>
            <a:ext cx="9662679" cy="4279186"/>
          </a:xfrm>
          <a:custGeom>
            <a:avLst/>
            <a:gdLst/>
            <a:ahLst/>
            <a:cxnLst/>
            <a:rect r="r" b="b" t="t" l="l"/>
            <a:pathLst>
              <a:path h="4279186" w="9662679">
                <a:moveTo>
                  <a:pt x="0" y="0"/>
                </a:moveTo>
                <a:lnTo>
                  <a:pt x="9662679" y="0"/>
                </a:lnTo>
                <a:lnTo>
                  <a:pt x="9662679" y="4279186"/>
                </a:lnTo>
                <a:lnTo>
                  <a:pt x="0" y="4279186"/>
                </a:lnTo>
                <a:lnTo>
                  <a:pt x="0" y="0"/>
                </a:lnTo>
                <a:close/>
              </a:path>
            </a:pathLst>
          </a:custGeom>
          <a:blipFill>
            <a:blip r:embed="rId7"/>
            <a:stretch>
              <a:fillRect l="0" t="0" r="0" b="0"/>
            </a:stretch>
          </a:blipFill>
        </p:spPr>
      </p:sp>
      <p:sp>
        <p:nvSpPr>
          <p:cNvPr name="Freeform 13" id="13"/>
          <p:cNvSpPr/>
          <p:nvPr/>
        </p:nvSpPr>
        <p:spPr>
          <a:xfrm flipH="false" flipV="false" rot="0">
            <a:off x="10171618" y="4555601"/>
            <a:ext cx="7607442" cy="4279186"/>
          </a:xfrm>
          <a:custGeom>
            <a:avLst/>
            <a:gdLst/>
            <a:ahLst/>
            <a:cxnLst/>
            <a:rect r="r" b="b" t="t" l="l"/>
            <a:pathLst>
              <a:path h="4279186" w="7607442">
                <a:moveTo>
                  <a:pt x="0" y="0"/>
                </a:moveTo>
                <a:lnTo>
                  <a:pt x="7607443" y="0"/>
                </a:lnTo>
                <a:lnTo>
                  <a:pt x="7607443" y="4279186"/>
                </a:lnTo>
                <a:lnTo>
                  <a:pt x="0" y="4279186"/>
                </a:lnTo>
                <a:lnTo>
                  <a:pt x="0" y="0"/>
                </a:lnTo>
                <a:close/>
              </a:path>
            </a:pathLst>
          </a:custGeom>
          <a:blipFill>
            <a:blip r:embed="rId8"/>
            <a:stretch>
              <a:fillRect l="0" t="0" r="0" b="0"/>
            </a:stretch>
          </a:blipFill>
        </p:spPr>
      </p:sp>
      <p:sp>
        <p:nvSpPr>
          <p:cNvPr name="TextBox 14" id="14"/>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5" id="15"/>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6" id="16"/>
          <p:cNvSpPr txBox="true"/>
          <p:nvPr/>
        </p:nvSpPr>
        <p:spPr>
          <a:xfrm rot="0">
            <a:off x="677278" y="1484405"/>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Model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1" id="11"/>
          <p:cNvSpPr/>
          <p:nvPr/>
        </p:nvSpPr>
        <p:spPr>
          <a:xfrm flipH="false" flipV="false" rot="0">
            <a:off x="677278" y="4367872"/>
            <a:ext cx="9086331" cy="5111061"/>
          </a:xfrm>
          <a:custGeom>
            <a:avLst/>
            <a:gdLst/>
            <a:ahLst/>
            <a:cxnLst/>
            <a:rect r="r" b="b" t="t" l="l"/>
            <a:pathLst>
              <a:path h="5111061" w="9086331">
                <a:moveTo>
                  <a:pt x="0" y="0"/>
                </a:moveTo>
                <a:lnTo>
                  <a:pt x="9086331" y="0"/>
                </a:lnTo>
                <a:lnTo>
                  <a:pt x="9086331" y="5111061"/>
                </a:lnTo>
                <a:lnTo>
                  <a:pt x="0" y="5111061"/>
                </a:lnTo>
                <a:lnTo>
                  <a:pt x="0" y="0"/>
                </a:lnTo>
                <a:close/>
              </a:path>
            </a:pathLst>
          </a:custGeom>
          <a:blipFill>
            <a:blip r:embed="rId7"/>
            <a:stretch>
              <a:fillRect l="0" t="0" r="0" b="0"/>
            </a:stretch>
          </a:blipFill>
        </p:spPr>
      </p:sp>
      <p:sp>
        <p:nvSpPr>
          <p:cNvPr name="Freeform 12" id="12"/>
          <p:cNvSpPr/>
          <p:nvPr/>
        </p:nvSpPr>
        <p:spPr>
          <a:xfrm flipH="false" flipV="false" rot="0">
            <a:off x="9763609" y="4367872"/>
            <a:ext cx="7760830" cy="5111061"/>
          </a:xfrm>
          <a:custGeom>
            <a:avLst/>
            <a:gdLst/>
            <a:ahLst/>
            <a:cxnLst/>
            <a:rect r="r" b="b" t="t" l="l"/>
            <a:pathLst>
              <a:path h="5111061" w="7760830">
                <a:moveTo>
                  <a:pt x="0" y="0"/>
                </a:moveTo>
                <a:lnTo>
                  <a:pt x="7760830" y="0"/>
                </a:lnTo>
                <a:lnTo>
                  <a:pt x="7760830" y="5111061"/>
                </a:lnTo>
                <a:lnTo>
                  <a:pt x="0" y="5111061"/>
                </a:lnTo>
                <a:lnTo>
                  <a:pt x="0" y="0"/>
                </a:lnTo>
                <a:close/>
              </a:path>
            </a:pathLst>
          </a:custGeom>
          <a:blipFill>
            <a:blip r:embed="rId8"/>
            <a:stretch>
              <a:fillRect l="0" t="0" r="0" b="0"/>
            </a:stretch>
          </a:blipFill>
        </p:spPr>
      </p:sp>
      <p:sp>
        <p:nvSpPr>
          <p:cNvPr name="TextBox 13" id="13"/>
          <p:cNvSpPr txBox="true"/>
          <p:nvPr/>
        </p:nvSpPr>
        <p:spPr>
          <a:xfrm rot="0">
            <a:off x="677278" y="2291077"/>
            <a:ext cx="17610722" cy="36265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AdaBoost, Gradient Boost: </a:t>
            </a:r>
            <a:r>
              <a:rPr lang="en-US" sz="3282" spc="95">
                <a:solidFill>
                  <a:srgbClr val="562429"/>
                </a:solidFill>
                <a:latin typeface="Livvic"/>
              </a:rPr>
              <a:t>Thuộc loại "boosting". Dự đoán tiếp theo dựa trên sai số của bước trước đó.</a:t>
            </a:r>
          </a:p>
          <a:p>
            <a:pPr>
              <a:lnSpc>
                <a:spcPts val="4858"/>
              </a:lnSpc>
            </a:pPr>
            <a:r>
              <a:rPr lang="en-US" sz="3282" spc="95">
                <a:solidFill>
                  <a:srgbClr val="562429"/>
                </a:solidFill>
                <a:latin typeface="Livvic Bold"/>
              </a:rPr>
              <a:t>MLP: </a:t>
            </a:r>
            <a:r>
              <a:rPr lang="en-US" sz="3282" spc="95">
                <a:solidFill>
                  <a:srgbClr val="562429"/>
                </a:solidFill>
                <a:latin typeface="Livvic"/>
              </a:rPr>
              <a:t>Học các quy luật phức tạp từ dữ liệu.</a:t>
            </a:r>
          </a:p>
          <a:p>
            <a:pPr>
              <a:lnSpc>
                <a:spcPts val="4858"/>
              </a:lnSpc>
            </a:pPr>
          </a:p>
          <a:p>
            <a:pPr>
              <a:lnSpc>
                <a:spcPts val="4858"/>
              </a:lnSpc>
            </a:pPr>
          </a:p>
          <a:p>
            <a:pPr algn="l">
              <a:lnSpc>
                <a:spcPts val="4858"/>
              </a:lnSpc>
            </a:pPr>
          </a:p>
        </p:txBody>
      </p:sp>
      <p:sp>
        <p:nvSpPr>
          <p:cNvPr name="TextBox 14" id="14"/>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5" id="15"/>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6" id="16"/>
          <p:cNvSpPr txBox="true"/>
          <p:nvPr/>
        </p:nvSpPr>
        <p:spPr>
          <a:xfrm rot="0">
            <a:off x="677278" y="1484405"/>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Model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1" id="11"/>
          <p:cNvSpPr/>
          <p:nvPr/>
        </p:nvSpPr>
        <p:spPr>
          <a:xfrm flipH="false" flipV="false" rot="0">
            <a:off x="4777901" y="4088876"/>
            <a:ext cx="8827447" cy="6257325"/>
          </a:xfrm>
          <a:custGeom>
            <a:avLst/>
            <a:gdLst/>
            <a:ahLst/>
            <a:cxnLst/>
            <a:rect r="r" b="b" t="t" l="l"/>
            <a:pathLst>
              <a:path h="6257325" w="8827447">
                <a:moveTo>
                  <a:pt x="0" y="0"/>
                </a:moveTo>
                <a:lnTo>
                  <a:pt x="8827448" y="0"/>
                </a:lnTo>
                <a:lnTo>
                  <a:pt x="8827448" y="6257324"/>
                </a:lnTo>
                <a:lnTo>
                  <a:pt x="0" y="6257324"/>
                </a:lnTo>
                <a:lnTo>
                  <a:pt x="0" y="0"/>
                </a:lnTo>
                <a:close/>
              </a:path>
            </a:pathLst>
          </a:custGeom>
          <a:blipFill>
            <a:blip r:embed="rId7"/>
            <a:stretch>
              <a:fillRect l="0" t="0" r="0" b="0"/>
            </a:stretch>
          </a:blipFill>
        </p:spPr>
      </p:sp>
      <p:sp>
        <p:nvSpPr>
          <p:cNvPr name="TextBox 12" id="12"/>
          <p:cNvSpPr txBox="true"/>
          <p:nvPr/>
        </p:nvSpPr>
        <p:spPr>
          <a:xfrm rot="0">
            <a:off x="677278" y="2291077"/>
            <a:ext cx="17610722" cy="1797798"/>
          </a:xfrm>
          <a:prstGeom prst="rect">
            <a:avLst/>
          </a:prstGeom>
        </p:spPr>
        <p:txBody>
          <a:bodyPr anchor="t" rtlCol="false" tIns="0" lIns="0" bIns="0" rIns="0">
            <a:spAutoFit/>
          </a:bodyPr>
          <a:lstStyle/>
          <a:p>
            <a:pPr>
              <a:lnSpc>
                <a:spcPts val="4858"/>
              </a:lnSpc>
            </a:pPr>
            <a:r>
              <a:rPr lang="en-US" sz="3282" spc="95">
                <a:solidFill>
                  <a:srgbClr val="562429"/>
                </a:solidFill>
                <a:latin typeface="Livvic"/>
              </a:rPr>
              <a:t>-</a:t>
            </a:r>
            <a:r>
              <a:rPr lang="en-US" sz="3282" spc="95">
                <a:solidFill>
                  <a:srgbClr val="562429"/>
                </a:solidFill>
                <a:latin typeface="Livvic Bold"/>
              </a:rPr>
              <a:t>Accuracy, </a:t>
            </a:r>
            <a:r>
              <a:rPr lang="en-US" sz="3282" spc="95">
                <a:solidFill>
                  <a:srgbClr val="562429"/>
                </a:solidFill>
                <a:latin typeface="Livvic Bold"/>
              </a:rPr>
              <a:t>Precision, Recall, F1-score</a:t>
            </a:r>
          </a:p>
          <a:p>
            <a:pPr algn="l">
              <a:lnSpc>
                <a:spcPts val="4858"/>
              </a:lnSpc>
            </a:pPr>
            <a:r>
              <a:rPr lang="en-US" sz="3282" spc="95">
                <a:solidFill>
                  <a:srgbClr val="562429"/>
                </a:solidFill>
                <a:latin typeface="Livvic"/>
              </a:rPr>
              <a:t>-</a:t>
            </a:r>
            <a:r>
              <a:rPr lang="en-US" sz="3282" spc="95">
                <a:solidFill>
                  <a:srgbClr val="562429"/>
                </a:solidFill>
                <a:latin typeface="Livvic Bold"/>
              </a:rPr>
              <a:t>Confusion matrix:</a:t>
            </a:r>
            <a:r>
              <a:rPr lang="en-US" sz="3282" spc="95">
                <a:solidFill>
                  <a:srgbClr val="562429"/>
                </a:solidFill>
                <a:latin typeface="Livvic"/>
              </a:rPr>
              <a:t> Bao gồm các thông tin về số lượng các điểm dữ liệu được phân loại đúng và sai cho từng lớp.</a:t>
            </a:r>
          </a:p>
        </p:txBody>
      </p:sp>
      <p:sp>
        <p:nvSpPr>
          <p:cNvPr name="TextBox 13" id="13"/>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4" id="14"/>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5" id="15"/>
          <p:cNvSpPr txBox="true"/>
          <p:nvPr/>
        </p:nvSpPr>
        <p:spPr>
          <a:xfrm rot="0">
            <a:off x="677278" y="1484405"/>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Đánh giá mô hình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8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552998" y="2738982"/>
            <a:ext cx="1182004" cy="11820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4" id="14"/>
          <p:cNvSpPr txBox="true"/>
          <p:nvPr/>
        </p:nvSpPr>
        <p:spPr>
          <a:xfrm rot="0">
            <a:off x="8692530" y="2919957"/>
            <a:ext cx="902940" cy="969291"/>
          </a:xfrm>
          <a:prstGeom prst="rect">
            <a:avLst/>
          </a:prstGeom>
        </p:spPr>
        <p:txBody>
          <a:bodyPr anchor="t" rtlCol="false" tIns="0" lIns="0" bIns="0" rIns="0">
            <a:spAutoFit/>
          </a:bodyPr>
          <a:lstStyle/>
          <a:p>
            <a:pPr algn="ctr">
              <a:lnSpc>
                <a:spcPts val="7195"/>
              </a:lnSpc>
            </a:pPr>
            <a:r>
              <a:rPr lang="en-US" sz="7573" spc="-378">
                <a:solidFill>
                  <a:srgbClr val="562429"/>
                </a:solidFill>
                <a:latin typeface="Livvic Medium"/>
              </a:rPr>
              <a:t>3</a:t>
            </a:r>
          </a:p>
        </p:txBody>
      </p:sp>
      <p:sp>
        <p:nvSpPr>
          <p:cNvPr name="TextBox 15" id="15"/>
          <p:cNvSpPr txBox="true"/>
          <p:nvPr/>
        </p:nvSpPr>
        <p:spPr>
          <a:xfrm rot="0">
            <a:off x="2249181" y="4866886"/>
            <a:ext cx="13789638" cy="1067716"/>
          </a:xfrm>
          <a:prstGeom prst="rect">
            <a:avLst/>
          </a:prstGeom>
        </p:spPr>
        <p:txBody>
          <a:bodyPr anchor="t" rtlCol="false" tIns="0" lIns="0" bIns="0" rIns="0">
            <a:spAutoFit/>
          </a:bodyPr>
          <a:lstStyle/>
          <a:p>
            <a:pPr algn="ctr">
              <a:lnSpc>
                <a:spcPts val="8681"/>
              </a:lnSpc>
            </a:pPr>
            <a:r>
              <a:rPr lang="en-US" sz="6677" spc="333">
                <a:solidFill>
                  <a:srgbClr val="562429"/>
                </a:solidFill>
                <a:latin typeface="Livvic"/>
              </a:rPr>
              <a:t>NGHIÊN CỨU VẤN ĐỀ</a:t>
            </a:r>
          </a:p>
        </p:txBody>
      </p:sp>
      <p:sp>
        <p:nvSpPr>
          <p:cNvPr name="Freeform 16" id="16"/>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596535" y="6375245"/>
            <a:ext cx="4018976" cy="4018976"/>
          </a:xfrm>
          <a:custGeom>
            <a:avLst/>
            <a:gdLst/>
            <a:ahLst/>
            <a:cxnLst/>
            <a:rect r="r" b="b" t="t" l="l"/>
            <a:pathLst>
              <a:path h="4018976" w="4018976">
                <a:moveTo>
                  <a:pt x="4018976" y="4018975"/>
                </a:moveTo>
                <a:lnTo>
                  <a:pt x="0" y="4018975"/>
                </a:lnTo>
                <a:lnTo>
                  <a:pt x="0" y="0"/>
                </a:lnTo>
                <a:lnTo>
                  <a:pt x="4018976" y="0"/>
                </a:lnTo>
                <a:lnTo>
                  <a:pt x="4018976" y="401897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8">
              <a:alphaModFix amt="8999"/>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10"/>
            <a:stretch>
              <a:fillRect l="0" t="0" r="0" b="0"/>
            </a:stretch>
          </a:blipFill>
        </p:spPr>
      </p:sp>
      <p:grpSp>
        <p:nvGrpSpPr>
          <p:cNvPr name="Group 10" id="10"/>
          <p:cNvGrpSpPr/>
          <p:nvPr/>
        </p:nvGrpSpPr>
        <p:grpSpPr>
          <a:xfrm rot="0">
            <a:off x="1284297" y="1028700"/>
            <a:ext cx="1076612" cy="10766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3" id="13"/>
          <p:cNvGrpSpPr/>
          <p:nvPr/>
        </p:nvGrpSpPr>
        <p:grpSpPr>
          <a:xfrm rot="0">
            <a:off x="10607894" y="4420332"/>
            <a:ext cx="2232497" cy="1948415"/>
            <a:chOff x="0" y="0"/>
            <a:chExt cx="2976663" cy="2597887"/>
          </a:xfrm>
        </p:grpSpPr>
        <p:grpSp>
          <p:nvGrpSpPr>
            <p:cNvPr name="Group 14" id="14"/>
            <p:cNvGrpSpPr/>
            <p:nvPr/>
          </p:nvGrpSpPr>
          <p:grpSpPr>
            <a:xfrm rot="0">
              <a:off x="0" y="670164"/>
              <a:ext cx="2976663" cy="1927723"/>
              <a:chOff x="0" y="0"/>
              <a:chExt cx="1060130" cy="686553"/>
            </a:xfrm>
          </p:grpSpPr>
          <p:sp>
            <p:nvSpPr>
              <p:cNvPr name="Freeform 15" id="15"/>
              <p:cNvSpPr/>
              <p:nvPr/>
            </p:nvSpPr>
            <p:spPr>
              <a:xfrm flipH="false" flipV="false" rot="0">
                <a:off x="0" y="0"/>
                <a:ext cx="1060130" cy="686553"/>
              </a:xfrm>
              <a:custGeom>
                <a:avLst/>
                <a:gdLst/>
                <a:ahLst/>
                <a:cxnLst/>
                <a:rect r="r" b="b" t="t" l="l"/>
                <a:pathLst>
                  <a:path h="686553" w="1060130">
                    <a:moveTo>
                      <a:pt x="131778" y="0"/>
                    </a:moveTo>
                    <a:lnTo>
                      <a:pt x="928352" y="0"/>
                    </a:lnTo>
                    <a:cubicBezTo>
                      <a:pt x="1001131" y="0"/>
                      <a:pt x="1060130" y="58999"/>
                      <a:pt x="1060130" y="131778"/>
                    </a:cubicBezTo>
                    <a:lnTo>
                      <a:pt x="1060130" y="554775"/>
                    </a:lnTo>
                    <a:cubicBezTo>
                      <a:pt x="1060130" y="627554"/>
                      <a:pt x="1001131" y="686553"/>
                      <a:pt x="928352" y="686553"/>
                    </a:cubicBezTo>
                    <a:lnTo>
                      <a:pt x="131778" y="686553"/>
                    </a:lnTo>
                    <a:cubicBezTo>
                      <a:pt x="58999" y="686553"/>
                      <a:pt x="0" y="627554"/>
                      <a:pt x="0" y="554775"/>
                    </a:cubicBezTo>
                    <a:lnTo>
                      <a:pt x="0" y="131778"/>
                    </a:lnTo>
                    <a:cubicBezTo>
                      <a:pt x="0" y="58999"/>
                      <a:pt x="58999" y="0"/>
                      <a:pt x="131778" y="0"/>
                    </a:cubicBezTo>
                    <a:close/>
                  </a:path>
                </a:pathLst>
              </a:custGeom>
              <a:solidFill>
                <a:srgbClr val="135E6A"/>
              </a:solidFill>
            </p:spPr>
          </p:sp>
          <p:sp>
            <p:nvSpPr>
              <p:cNvPr name="TextBox 16" id="16"/>
              <p:cNvSpPr txBox="true"/>
              <p:nvPr/>
            </p:nvSpPr>
            <p:spPr>
              <a:xfrm>
                <a:off x="0" y="-57150"/>
                <a:ext cx="1060130" cy="743703"/>
              </a:xfrm>
              <a:prstGeom prst="rect">
                <a:avLst/>
              </a:prstGeom>
            </p:spPr>
            <p:txBody>
              <a:bodyPr anchor="ctr" rtlCol="false" tIns="42076" lIns="42076" bIns="42076" rIns="42076"/>
              <a:lstStyle/>
              <a:p>
                <a:pPr algn="ctr" marL="0" indent="0" lvl="0">
                  <a:lnSpc>
                    <a:spcPts val="4114"/>
                  </a:lnSpc>
                  <a:spcBef>
                    <a:spcPct val="0"/>
                  </a:spcBef>
                </a:pPr>
              </a:p>
            </p:txBody>
          </p:sp>
        </p:grpSp>
        <p:grpSp>
          <p:nvGrpSpPr>
            <p:cNvPr name="Group 17" id="17"/>
            <p:cNvGrpSpPr/>
            <p:nvPr/>
          </p:nvGrpSpPr>
          <p:grpSpPr>
            <a:xfrm rot="0">
              <a:off x="818167" y="0"/>
              <a:ext cx="1340329" cy="134032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E6A"/>
              </a:solidFill>
            </p:spPr>
          </p:sp>
          <p:sp>
            <p:nvSpPr>
              <p:cNvPr name="TextBox 19" id="19"/>
              <p:cNvSpPr txBox="true"/>
              <p:nvPr/>
            </p:nvSpPr>
            <p:spPr>
              <a:xfrm>
                <a:off x="76200" y="19050"/>
                <a:ext cx="660400" cy="717550"/>
              </a:xfrm>
              <a:prstGeom prst="rect">
                <a:avLst/>
              </a:prstGeom>
            </p:spPr>
            <p:txBody>
              <a:bodyPr anchor="ctr" rtlCol="false" tIns="42076" lIns="42076" bIns="42076" rIns="42076"/>
              <a:lstStyle/>
              <a:p>
                <a:pPr algn="ctr" marL="0" indent="0" lvl="0">
                  <a:lnSpc>
                    <a:spcPts val="4114"/>
                  </a:lnSpc>
                  <a:spcBef>
                    <a:spcPct val="0"/>
                  </a:spcBef>
                </a:pPr>
              </a:p>
            </p:txBody>
          </p:sp>
        </p:grpSp>
        <p:sp>
          <p:nvSpPr>
            <p:cNvPr name="TextBox 20" id="20"/>
            <p:cNvSpPr txBox="true"/>
            <p:nvPr/>
          </p:nvSpPr>
          <p:spPr>
            <a:xfrm rot="0">
              <a:off x="371789" y="1464822"/>
              <a:ext cx="2233085" cy="662773"/>
            </a:xfrm>
            <a:prstGeom prst="rect">
              <a:avLst/>
            </a:prstGeom>
          </p:spPr>
          <p:txBody>
            <a:bodyPr anchor="t" rtlCol="false" tIns="0" lIns="0" bIns="0" rIns="0">
              <a:spAutoFit/>
            </a:bodyPr>
            <a:lstStyle/>
            <a:p>
              <a:pPr algn="ctr">
                <a:lnSpc>
                  <a:spcPts val="4199"/>
                </a:lnSpc>
                <a:spcBef>
                  <a:spcPct val="0"/>
                </a:spcBef>
              </a:pPr>
              <a:r>
                <a:rPr lang="en-US" sz="3230" spc="161">
                  <a:solidFill>
                    <a:srgbClr val="FFFFFF"/>
                  </a:solidFill>
                  <a:latin typeface="Livvic Bold"/>
                </a:rPr>
                <a:t>Output</a:t>
              </a:r>
            </a:p>
          </p:txBody>
        </p:sp>
        <p:sp>
          <p:nvSpPr>
            <p:cNvPr name="Freeform 21" id="21"/>
            <p:cNvSpPr/>
            <p:nvPr/>
          </p:nvSpPr>
          <p:spPr>
            <a:xfrm flipH="false" flipV="false" rot="0">
              <a:off x="1043203" y="247292"/>
              <a:ext cx="890258" cy="845745"/>
            </a:xfrm>
            <a:custGeom>
              <a:avLst/>
              <a:gdLst/>
              <a:ahLst/>
              <a:cxnLst/>
              <a:rect r="r" b="b" t="t" l="l"/>
              <a:pathLst>
                <a:path h="845745" w="890258">
                  <a:moveTo>
                    <a:pt x="0" y="0"/>
                  </a:moveTo>
                  <a:lnTo>
                    <a:pt x="890257" y="0"/>
                  </a:lnTo>
                  <a:lnTo>
                    <a:pt x="890257" y="845745"/>
                  </a:lnTo>
                  <a:lnTo>
                    <a:pt x="0" y="8457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2" id="22"/>
          <p:cNvGrpSpPr/>
          <p:nvPr/>
        </p:nvGrpSpPr>
        <p:grpSpPr>
          <a:xfrm rot="0">
            <a:off x="12457679" y="7140272"/>
            <a:ext cx="5123639" cy="1759372"/>
            <a:chOff x="0" y="0"/>
            <a:chExt cx="6831519" cy="2345830"/>
          </a:xfrm>
        </p:grpSpPr>
        <p:grpSp>
          <p:nvGrpSpPr>
            <p:cNvPr name="Group 23" id="23"/>
            <p:cNvGrpSpPr/>
            <p:nvPr/>
          </p:nvGrpSpPr>
          <p:grpSpPr>
            <a:xfrm rot="0">
              <a:off x="0" y="0"/>
              <a:ext cx="6831519" cy="2345830"/>
              <a:chOff x="0" y="0"/>
              <a:chExt cx="1349436" cy="463374"/>
            </a:xfrm>
          </p:grpSpPr>
          <p:sp>
            <p:nvSpPr>
              <p:cNvPr name="Freeform 24" id="24"/>
              <p:cNvSpPr/>
              <p:nvPr/>
            </p:nvSpPr>
            <p:spPr>
              <a:xfrm flipH="false" flipV="false" rot="0">
                <a:off x="0" y="0"/>
                <a:ext cx="1349436" cy="463374"/>
              </a:xfrm>
              <a:custGeom>
                <a:avLst/>
                <a:gdLst/>
                <a:ahLst/>
                <a:cxnLst/>
                <a:rect r="r" b="b" t="t" l="l"/>
                <a:pathLst>
                  <a:path h="463374" w="1349436">
                    <a:moveTo>
                      <a:pt x="77062" y="0"/>
                    </a:moveTo>
                    <a:lnTo>
                      <a:pt x="1272374" y="0"/>
                    </a:lnTo>
                    <a:cubicBezTo>
                      <a:pt x="1314934" y="0"/>
                      <a:pt x="1349436" y="34502"/>
                      <a:pt x="1349436" y="77062"/>
                    </a:cubicBezTo>
                    <a:lnTo>
                      <a:pt x="1349436" y="386312"/>
                    </a:lnTo>
                    <a:cubicBezTo>
                      <a:pt x="1349436" y="406750"/>
                      <a:pt x="1341317" y="426351"/>
                      <a:pt x="1326865" y="440803"/>
                    </a:cubicBezTo>
                    <a:cubicBezTo>
                      <a:pt x="1312413" y="455255"/>
                      <a:pt x="1292812" y="463374"/>
                      <a:pt x="1272374" y="463374"/>
                    </a:cubicBezTo>
                    <a:lnTo>
                      <a:pt x="77062" y="463374"/>
                    </a:lnTo>
                    <a:cubicBezTo>
                      <a:pt x="34502" y="463374"/>
                      <a:pt x="0" y="428872"/>
                      <a:pt x="0" y="386312"/>
                    </a:cubicBezTo>
                    <a:lnTo>
                      <a:pt x="0" y="77062"/>
                    </a:lnTo>
                    <a:cubicBezTo>
                      <a:pt x="0" y="34502"/>
                      <a:pt x="34502" y="0"/>
                      <a:pt x="77062" y="0"/>
                    </a:cubicBezTo>
                    <a:close/>
                  </a:path>
                </a:pathLst>
              </a:custGeom>
              <a:solidFill>
                <a:srgbClr val="C3E9EF"/>
              </a:solidFill>
            </p:spPr>
          </p:sp>
          <p:sp>
            <p:nvSpPr>
              <p:cNvPr name="TextBox 25" id="25"/>
              <p:cNvSpPr txBox="true"/>
              <p:nvPr/>
            </p:nvSpPr>
            <p:spPr>
              <a:xfrm>
                <a:off x="0" y="-28575"/>
                <a:ext cx="1349436" cy="491949"/>
              </a:xfrm>
              <a:prstGeom prst="rect">
                <a:avLst/>
              </a:prstGeom>
            </p:spPr>
            <p:txBody>
              <a:bodyPr anchor="ctr" rtlCol="false" tIns="50800" lIns="50800" bIns="50800" rIns="50800"/>
              <a:lstStyle/>
              <a:p>
                <a:pPr algn="ctr">
                  <a:lnSpc>
                    <a:spcPts val="3022"/>
                  </a:lnSpc>
                </a:pPr>
              </a:p>
            </p:txBody>
          </p:sp>
        </p:grpSp>
        <p:sp>
          <p:nvSpPr>
            <p:cNvPr name="TextBox 26" id="26"/>
            <p:cNvSpPr txBox="true"/>
            <p:nvPr/>
          </p:nvSpPr>
          <p:spPr>
            <a:xfrm rot="0">
              <a:off x="294615" y="223448"/>
              <a:ext cx="6142081" cy="1995382"/>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Bold"/>
                </a:rPr>
                <a:t>C</a:t>
              </a:r>
              <a:r>
                <a:rPr lang="en-US" sz="3099" spc="154">
                  <a:solidFill>
                    <a:srgbClr val="562429"/>
                  </a:solidFill>
                  <a:latin typeface="Livvic Bold"/>
                </a:rPr>
                <a:t>an thiệp phẫu thuật:</a:t>
              </a:r>
              <a:r>
                <a:rPr lang="en-US" sz="3099" spc="154">
                  <a:solidFill>
                    <a:srgbClr val="562429"/>
                  </a:solidFill>
                  <a:latin typeface="Livvic Medium"/>
                </a:rPr>
                <a:t> Giải pháp khắc phục vấn đề</a:t>
              </a:r>
            </a:p>
          </p:txBody>
        </p:sp>
      </p:grpSp>
      <p:grpSp>
        <p:nvGrpSpPr>
          <p:cNvPr name="Group 27" id="27"/>
          <p:cNvGrpSpPr/>
          <p:nvPr/>
        </p:nvGrpSpPr>
        <p:grpSpPr>
          <a:xfrm rot="0">
            <a:off x="5219008" y="4426829"/>
            <a:ext cx="2232497" cy="1948415"/>
            <a:chOff x="0" y="0"/>
            <a:chExt cx="2976663" cy="2597887"/>
          </a:xfrm>
        </p:grpSpPr>
        <p:grpSp>
          <p:nvGrpSpPr>
            <p:cNvPr name="Group 28" id="28"/>
            <p:cNvGrpSpPr/>
            <p:nvPr/>
          </p:nvGrpSpPr>
          <p:grpSpPr>
            <a:xfrm rot="0">
              <a:off x="0" y="670164"/>
              <a:ext cx="2976663" cy="1927723"/>
              <a:chOff x="0" y="0"/>
              <a:chExt cx="1060130" cy="686553"/>
            </a:xfrm>
          </p:grpSpPr>
          <p:sp>
            <p:nvSpPr>
              <p:cNvPr name="Freeform 29" id="29"/>
              <p:cNvSpPr/>
              <p:nvPr/>
            </p:nvSpPr>
            <p:spPr>
              <a:xfrm flipH="false" flipV="false" rot="0">
                <a:off x="0" y="0"/>
                <a:ext cx="1060130" cy="686553"/>
              </a:xfrm>
              <a:custGeom>
                <a:avLst/>
                <a:gdLst/>
                <a:ahLst/>
                <a:cxnLst/>
                <a:rect r="r" b="b" t="t" l="l"/>
                <a:pathLst>
                  <a:path h="686553" w="1060130">
                    <a:moveTo>
                      <a:pt x="131778" y="0"/>
                    </a:moveTo>
                    <a:lnTo>
                      <a:pt x="928352" y="0"/>
                    </a:lnTo>
                    <a:cubicBezTo>
                      <a:pt x="1001131" y="0"/>
                      <a:pt x="1060130" y="58999"/>
                      <a:pt x="1060130" y="131778"/>
                    </a:cubicBezTo>
                    <a:lnTo>
                      <a:pt x="1060130" y="554775"/>
                    </a:lnTo>
                    <a:cubicBezTo>
                      <a:pt x="1060130" y="627554"/>
                      <a:pt x="1001131" y="686553"/>
                      <a:pt x="928352" y="686553"/>
                    </a:cubicBezTo>
                    <a:lnTo>
                      <a:pt x="131778" y="686553"/>
                    </a:lnTo>
                    <a:cubicBezTo>
                      <a:pt x="58999" y="686553"/>
                      <a:pt x="0" y="627554"/>
                      <a:pt x="0" y="554775"/>
                    </a:cubicBezTo>
                    <a:lnTo>
                      <a:pt x="0" y="131778"/>
                    </a:lnTo>
                    <a:cubicBezTo>
                      <a:pt x="0" y="58999"/>
                      <a:pt x="58999" y="0"/>
                      <a:pt x="131778" y="0"/>
                    </a:cubicBezTo>
                    <a:close/>
                  </a:path>
                </a:pathLst>
              </a:custGeom>
              <a:solidFill>
                <a:srgbClr val="135E6A"/>
              </a:solidFill>
            </p:spPr>
          </p:sp>
          <p:sp>
            <p:nvSpPr>
              <p:cNvPr name="TextBox 30" id="30"/>
              <p:cNvSpPr txBox="true"/>
              <p:nvPr/>
            </p:nvSpPr>
            <p:spPr>
              <a:xfrm>
                <a:off x="0" y="-57150"/>
                <a:ext cx="1060130" cy="743703"/>
              </a:xfrm>
              <a:prstGeom prst="rect">
                <a:avLst/>
              </a:prstGeom>
            </p:spPr>
            <p:txBody>
              <a:bodyPr anchor="ctr" rtlCol="false" tIns="42076" lIns="42076" bIns="42076" rIns="42076"/>
              <a:lstStyle/>
              <a:p>
                <a:pPr algn="ctr" marL="0" indent="0" lvl="0">
                  <a:lnSpc>
                    <a:spcPts val="4114"/>
                  </a:lnSpc>
                  <a:spcBef>
                    <a:spcPct val="0"/>
                  </a:spcBef>
                </a:pPr>
              </a:p>
            </p:txBody>
          </p:sp>
        </p:grpSp>
        <p:grpSp>
          <p:nvGrpSpPr>
            <p:cNvPr name="Group 31" id="31"/>
            <p:cNvGrpSpPr/>
            <p:nvPr/>
          </p:nvGrpSpPr>
          <p:grpSpPr>
            <a:xfrm rot="0">
              <a:off x="818167" y="0"/>
              <a:ext cx="1340329" cy="134032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E6A"/>
              </a:solidFill>
            </p:spPr>
          </p:sp>
          <p:sp>
            <p:nvSpPr>
              <p:cNvPr name="TextBox 33" id="33"/>
              <p:cNvSpPr txBox="true"/>
              <p:nvPr/>
            </p:nvSpPr>
            <p:spPr>
              <a:xfrm>
                <a:off x="76200" y="19050"/>
                <a:ext cx="660400" cy="717550"/>
              </a:xfrm>
              <a:prstGeom prst="rect">
                <a:avLst/>
              </a:prstGeom>
            </p:spPr>
            <p:txBody>
              <a:bodyPr anchor="ctr" rtlCol="false" tIns="42076" lIns="42076" bIns="42076" rIns="42076"/>
              <a:lstStyle/>
              <a:p>
                <a:pPr algn="ctr" marL="0" indent="0" lvl="0">
                  <a:lnSpc>
                    <a:spcPts val="4114"/>
                  </a:lnSpc>
                  <a:spcBef>
                    <a:spcPct val="0"/>
                  </a:spcBef>
                </a:pPr>
              </a:p>
            </p:txBody>
          </p:sp>
        </p:grpSp>
        <p:sp>
          <p:nvSpPr>
            <p:cNvPr name="TextBox 34" id="34"/>
            <p:cNvSpPr txBox="true"/>
            <p:nvPr/>
          </p:nvSpPr>
          <p:spPr>
            <a:xfrm rot="0">
              <a:off x="687448" y="1495705"/>
              <a:ext cx="1545636" cy="669062"/>
            </a:xfrm>
            <a:prstGeom prst="rect">
              <a:avLst/>
            </a:prstGeom>
          </p:spPr>
          <p:txBody>
            <a:bodyPr anchor="t" rtlCol="false" tIns="0" lIns="0" bIns="0" rIns="0">
              <a:spAutoFit/>
            </a:bodyPr>
            <a:lstStyle/>
            <a:p>
              <a:pPr algn="ctr">
                <a:lnSpc>
                  <a:spcPts val="4199"/>
                </a:lnSpc>
                <a:spcBef>
                  <a:spcPct val="0"/>
                </a:spcBef>
              </a:pPr>
              <a:r>
                <a:rPr lang="en-US" sz="3230" spc="161">
                  <a:solidFill>
                    <a:srgbClr val="FFFFFF"/>
                  </a:solidFill>
                  <a:latin typeface="Livvic Bold"/>
                </a:rPr>
                <a:t>Input</a:t>
              </a:r>
            </a:p>
          </p:txBody>
        </p:sp>
        <p:sp>
          <p:nvSpPr>
            <p:cNvPr name="Freeform 35" id="35"/>
            <p:cNvSpPr/>
            <p:nvPr/>
          </p:nvSpPr>
          <p:spPr>
            <a:xfrm flipH="false" flipV="false" rot="0">
              <a:off x="1025434" y="387664"/>
              <a:ext cx="914453" cy="868731"/>
            </a:xfrm>
            <a:custGeom>
              <a:avLst/>
              <a:gdLst/>
              <a:ahLst/>
              <a:cxnLst/>
              <a:rect r="r" b="b" t="t" l="l"/>
              <a:pathLst>
                <a:path h="868731" w="914453">
                  <a:moveTo>
                    <a:pt x="0" y="0"/>
                  </a:moveTo>
                  <a:lnTo>
                    <a:pt x="914453" y="0"/>
                  </a:lnTo>
                  <a:lnTo>
                    <a:pt x="914453" y="868731"/>
                  </a:lnTo>
                  <a:lnTo>
                    <a:pt x="0" y="8687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36" id="36"/>
          <p:cNvSpPr txBox="true"/>
          <p:nvPr/>
        </p:nvSpPr>
        <p:spPr>
          <a:xfrm rot="0">
            <a:off x="7613431" y="5114925"/>
            <a:ext cx="2927789" cy="980594"/>
          </a:xfrm>
          <a:prstGeom prst="rect">
            <a:avLst/>
          </a:prstGeom>
        </p:spPr>
        <p:txBody>
          <a:bodyPr anchor="t" rtlCol="false" tIns="0" lIns="0" bIns="0" rIns="0">
            <a:spAutoFit/>
          </a:bodyPr>
          <a:lstStyle/>
          <a:p>
            <a:pPr algn="ctr">
              <a:lnSpc>
                <a:spcPts val="3932"/>
              </a:lnSpc>
            </a:pPr>
            <a:r>
              <a:rPr lang="en-US" sz="3024" spc="151">
                <a:solidFill>
                  <a:srgbClr val="562429"/>
                </a:solidFill>
                <a:latin typeface="Livvic Bold"/>
              </a:rPr>
              <a:t>HORSE COLIC </a:t>
            </a:r>
          </a:p>
          <a:p>
            <a:pPr algn="ctr">
              <a:lnSpc>
                <a:spcPts val="3932"/>
              </a:lnSpc>
              <a:spcBef>
                <a:spcPct val="0"/>
              </a:spcBef>
            </a:pPr>
            <a:r>
              <a:rPr lang="en-US" sz="3024" spc="151">
                <a:solidFill>
                  <a:srgbClr val="562429"/>
                </a:solidFill>
                <a:latin typeface="Livvic Bold"/>
              </a:rPr>
              <a:t>DATASET</a:t>
            </a:r>
          </a:p>
        </p:txBody>
      </p:sp>
      <p:sp>
        <p:nvSpPr>
          <p:cNvPr name="TextBox 37" id="37"/>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38" id="38"/>
          <p:cNvSpPr txBox="true"/>
          <p:nvPr/>
        </p:nvSpPr>
        <p:spPr>
          <a:xfrm rot="0">
            <a:off x="6509499" y="2112758"/>
            <a:ext cx="5269002" cy="564821"/>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3.1. XÁC ĐỊNH VẤN ĐỀ</a:t>
            </a:r>
          </a:p>
        </p:txBody>
      </p:sp>
      <p:sp>
        <p:nvSpPr>
          <p:cNvPr name="TextBox 39" id="39"/>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grpSp>
        <p:nvGrpSpPr>
          <p:cNvPr name="Group 40" id="40"/>
          <p:cNvGrpSpPr/>
          <p:nvPr/>
        </p:nvGrpSpPr>
        <p:grpSpPr>
          <a:xfrm rot="0">
            <a:off x="1816639" y="3282164"/>
            <a:ext cx="3086100" cy="1089414"/>
            <a:chOff x="0" y="0"/>
            <a:chExt cx="4114800" cy="1452552"/>
          </a:xfrm>
        </p:grpSpPr>
        <p:grpSp>
          <p:nvGrpSpPr>
            <p:cNvPr name="Group 41" id="41"/>
            <p:cNvGrpSpPr/>
            <p:nvPr/>
          </p:nvGrpSpPr>
          <p:grpSpPr>
            <a:xfrm rot="0">
              <a:off x="0" y="0"/>
              <a:ext cx="4114800" cy="1452552"/>
              <a:chOff x="0" y="0"/>
              <a:chExt cx="812800" cy="286924"/>
            </a:xfrm>
          </p:grpSpPr>
          <p:sp>
            <p:nvSpPr>
              <p:cNvPr name="Freeform 42" id="42"/>
              <p:cNvSpPr/>
              <p:nvPr/>
            </p:nvSpPr>
            <p:spPr>
              <a:xfrm flipH="false" flipV="false" rot="0">
                <a:off x="0" y="0"/>
                <a:ext cx="812800" cy="286924"/>
              </a:xfrm>
              <a:custGeom>
                <a:avLst/>
                <a:gdLst/>
                <a:ahLst/>
                <a:cxnLst/>
                <a:rect r="r" b="b" t="t" l="l"/>
                <a:pathLst>
                  <a:path h="286924" w="812800">
                    <a:moveTo>
                      <a:pt x="127941" y="0"/>
                    </a:moveTo>
                    <a:lnTo>
                      <a:pt x="684859" y="0"/>
                    </a:lnTo>
                    <a:cubicBezTo>
                      <a:pt x="718791" y="0"/>
                      <a:pt x="751333" y="13479"/>
                      <a:pt x="775327" y="37473"/>
                    </a:cubicBezTo>
                    <a:cubicBezTo>
                      <a:pt x="799321" y="61467"/>
                      <a:pt x="812800" y="94009"/>
                      <a:pt x="812800" y="127941"/>
                    </a:cubicBezTo>
                    <a:lnTo>
                      <a:pt x="812800" y="158983"/>
                    </a:lnTo>
                    <a:cubicBezTo>
                      <a:pt x="812800" y="229643"/>
                      <a:pt x="755519" y="286924"/>
                      <a:pt x="684859" y="286924"/>
                    </a:cubicBezTo>
                    <a:lnTo>
                      <a:pt x="127941" y="286924"/>
                    </a:lnTo>
                    <a:cubicBezTo>
                      <a:pt x="94009" y="286924"/>
                      <a:pt x="61467" y="273444"/>
                      <a:pt x="37473" y="249451"/>
                    </a:cubicBezTo>
                    <a:cubicBezTo>
                      <a:pt x="13479" y="225457"/>
                      <a:pt x="0" y="192915"/>
                      <a:pt x="0" y="158983"/>
                    </a:cubicBezTo>
                    <a:lnTo>
                      <a:pt x="0" y="127941"/>
                    </a:lnTo>
                    <a:cubicBezTo>
                      <a:pt x="0" y="94009"/>
                      <a:pt x="13479" y="61467"/>
                      <a:pt x="37473" y="37473"/>
                    </a:cubicBezTo>
                    <a:cubicBezTo>
                      <a:pt x="61467" y="13479"/>
                      <a:pt x="94009" y="0"/>
                      <a:pt x="127941" y="0"/>
                    </a:cubicBezTo>
                    <a:close/>
                  </a:path>
                </a:pathLst>
              </a:custGeom>
              <a:solidFill>
                <a:srgbClr val="C3E9EF"/>
              </a:solidFill>
            </p:spPr>
          </p:sp>
          <p:sp>
            <p:nvSpPr>
              <p:cNvPr name="TextBox 43" id="43"/>
              <p:cNvSpPr txBox="true"/>
              <p:nvPr/>
            </p:nvSpPr>
            <p:spPr>
              <a:xfrm>
                <a:off x="0" y="-28575"/>
                <a:ext cx="812800" cy="315499"/>
              </a:xfrm>
              <a:prstGeom prst="rect">
                <a:avLst/>
              </a:prstGeom>
            </p:spPr>
            <p:txBody>
              <a:bodyPr anchor="ctr" rtlCol="false" tIns="50800" lIns="50800" bIns="50800" rIns="50800"/>
              <a:lstStyle/>
              <a:p>
                <a:pPr algn="ctr">
                  <a:lnSpc>
                    <a:spcPts val="3022"/>
                  </a:lnSpc>
                </a:pPr>
              </a:p>
            </p:txBody>
          </p:sp>
        </p:grpSp>
        <p:sp>
          <p:nvSpPr>
            <p:cNvPr name="TextBox 44" id="44"/>
            <p:cNvSpPr txBox="true"/>
            <p:nvPr/>
          </p:nvSpPr>
          <p:spPr>
            <a:xfrm rot="0">
              <a:off x="492738" y="463282"/>
              <a:ext cx="3146078" cy="649182"/>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Medium"/>
                </a:rPr>
                <a:t>300 bản ghi</a:t>
              </a:r>
            </a:p>
          </p:txBody>
        </p:sp>
      </p:grpSp>
      <p:grpSp>
        <p:nvGrpSpPr>
          <p:cNvPr name="Group 45" id="45"/>
          <p:cNvGrpSpPr/>
          <p:nvPr/>
        </p:nvGrpSpPr>
        <p:grpSpPr>
          <a:xfrm rot="0">
            <a:off x="533028" y="5214467"/>
            <a:ext cx="3086100" cy="1089340"/>
            <a:chOff x="0" y="0"/>
            <a:chExt cx="4114800" cy="1452454"/>
          </a:xfrm>
        </p:grpSpPr>
        <p:grpSp>
          <p:nvGrpSpPr>
            <p:cNvPr name="Group 46" id="46"/>
            <p:cNvGrpSpPr/>
            <p:nvPr/>
          </p:nvGrpSpPr>
          <p:grpSpPr>
            <a:xfrm rot="0">
              <a:off x="0" y="0"/>
              <a:ext cx="4114800" cy="1452454"/>
              <a:chOff x="0" y="0"/>
              <a:chExt cx="812800" cy="286904"/>
            </a:xfrm>
          </p:grpSpPr>
          <p:sp>
            <p:nvSpPr>
              <p:cNvPr name="Freeform 47" id="47"/>
              <p:cNvSpPr/>
              <p:nvPr/>
            </p:nvSpPr>
            <p:spPr>
              <a:xfrm flipH="false" flipV="false" rot="0">
                <a:off x="0" y="0"/>
                <a:ext cx="812800" cy="286904"/>
              </a:xfrm>
              <a:custGeom>
                <a:avLst/>
                <a:gdLst/>
                <a:ahLst/>
                <a:cxnLst/>
                <a:rect r="r" b="b" t="t" l="l"/>
                <a:pathLst>
                  <a:path h="286904" w="812800">
                    <a:moveTo>
                      <a:pt x="127941" y="0"/>
                    </a:moveTo>
                    <a:lnTo>
                      <a:pt x="684859" y="0"/>
                    </a:lnTo>
                    <a:cubicBezTo>
                      <a:pt x="718791" y="0"/>
                      <a:pt x="751333" y="13479"/>
                      <a:pt x="775327" y="37473"/>
                    </a:cubicBezTo>
                    <a:cubicBezTo>
                      <a:pt x="799321" y="61467"/>
                      <a:pt x="812800" y="94009"/>
                      <a:pt x="812800" y="127941"/>
                    </a:cubicBezTo>
                    <a:lnTo>
                      <a:pt x="812800" y="158964"/>
                    </a:lnTo>
                    <a:cubicBezTo>
                      <a:pt x="812800" y="192896"/>
                      <a:pt x="799321" y="225438"/>
                      <a:pt x="775327" y="249431"/>
                    </a:cubicBezTo>
                    <a:cubicBezTo>
                      <a:pt x="751333" y="273425"/>
                      <a:pt x="718791" y="286904"/>
                      <a:pt x="684859" y="286904"/>
                    </a:cubicBezTo>
                    <a:lnTo>
                      <a:pt x="127941" y="286904"/>
                    </a:lnTo>
                    <a:cubicBezTo>
                      <a:pt x="94009" y="286904"/>
                      <a:pt x="61467" y="273425"/>
                      <a:pt x="37473" y="249431"/>
                    </a:cubicBezTo>
                    <a:cubicBezTo>
                      <a:pt x="13479" y="225438"/>
                      <a:pt x="0" y="192896"/>
                      <a:pt x="0" y="158964"/>
                    </a:cubicBezTo>
                    <a:lnTo>
                      <a:pt x="0" y="127941"/>
                    </a:lnTo>
                    <a:cubicBezTo>
                      <a:pt x="0" y="94009"/>
                      <a:pt x="13479" y="61467"/>
                      <a:pt x="37473" y="37473"/>
                    </a:cubicBezTo>
                    <a:cubicBezTo>
                      <a:pt x="61467" y="13479"/>
                      <a:pt x="94009" y="0"/>
                      <a:pt x="127941" y="0"/>
                    </a:cubicBezTo>
                    <a:close/>
                  </a:path>
                </a:pathLst>
              </a:custGeom>
              <a:solidFill>
                <a:srgbClr val="C3E9EF"/>
              </a:solidFill>
            </p:spPr>
          </p:sp>
          <p:sp>
            <p:nvSpPr>
              <p:cNvPr name="TextBox 48" id="48"/>
              <p:cNvSpPr txBox="true"/>
              <p:nvPr/>
            </p:nvSpPr>
            <p:spPr>
              <a:xfrm>
                <a:off x="0" y="-28575"/>
                <a:ext cx="812800" cy="315479"/>
              </a:xfrm>
              <a:prstGeom prst="rect">
                <a:avLst/>
              </a:prstGeom>
            </p:spPr>
            <p:txBody>
              <a:bodyPr anchor="ctr" rtlCol="false" tIns="50800" lIns="50800" bIns="50800" rIns="50800"/>
              <a:lstStyle/>
              <a:p>
                <a:pPr algn="ctr">
                  <a:lnSpc>
                    <a:spcPts val="3022"/>
                  </a:lnSpc>
                </a:pPr>
              </a:p>
            </p:txBody>
          </p:sp>
        </p:grpSp>
        <p:sp>
          <p:nvSpPr>
            <p:cNvPr name="TextBox 49" id="49"/>
            <p:cNvSpPr txBox="true"/>
            <p:nvPr/>
          </p:nvSpPr>
          <p:spPr>
            <a:xfrm rot="0">
              <a:off x="293576" y="387398"/>
              <a:ext cx="3527648" cy="649083"/>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Medium"/>
                </a:rPr>
                <a:t>28 thuộc tính</a:t>
              </a:r>
            </a:p>
          </p:txBody>
        </p:sp>
      </p:grpSp>
      <p:grpSp>
        <p:nvGrpSpPr>
          <p:cNvPr name="Group 50" id="50"/>
          <p:cNvGrpSpPr/>
          <p:nvPr/>
        </p:nvGrpSpPr>
        <p:grpSpPr>
          <a:xfrm rot="0">
            <a:off x="1028700" y="7146770"/>
            <a:ext cx="5748446" cy="2093503"/>
            <a:chOff x="0" y="0"/>
            <a:chExt cx="7664595" cy="2791337"/>
          </a:xfrm>
        </p:grpSpPr>
        <p:grpSp>
          <p:nvGrpSpPr>
            <p:cNvPr name="Group 51" id="51"/>
            <p:cNvGrpSpPr/>
            <p:nvPr/>
          </p:nvGrpSpPr>
          <p:grpSpPr>
            <a:xfrm rot="0">
              <a:off x="0" y="0"/>
              <a:ext cx="7664595" cy="2791337"/>
              <a:chOff x="0" y="0"/>
              <a:chExt cx="1513994" cy="551375"/>
            </a:xfrm>
          </p:grpSpPr>
          <p:sp>
            <p:nvSpPr>
              <p:cNvPr name="Freeform 52" id="52"/>
              <p:cNvSpPr/>
              <p:nvPr/>
            </p:nvSpPr>
            <p:spPr>
              <a:xfrm flipH="false" flipV="false" rot="0">
                <a:off x="0" y="0"/>
                <a:ext cx="1513994" cy="551375"/>
              </a:xfrm>
              <a:custGeom>
                <a:avLst/>
                <a:gdLst/>
                <a:ahLst/>
                <a:cxnLst/>
                <a:rect r="r" b="b" t="t" l="l"/>
                <a:pathLst>
                  <a:path h="551375" w="1513994">
                    <a:moveTo>
                      <a:pt x="68686" y="0"/>
                    </a:moveTo>
                    <a:lnTo>
                      <a:pt x="1445308" y="0"/>
                    </a:lnTo>
                    <a:cubicBezTo>
                      <a:pt x="1483242" y="0"/>
                      <a:pt x="1513994" y="30752"/>
                      <a:pt x="1513994" y="68686"/>
                    </a:cubicBezTo>
                    <a:lnTo>
                      <a:pt x="1513994" y="482689"/>
                    </a:lnTo>
                    <a:cubicBezTo>
                      <a:pt x="1513994" y="500906"/>
                      <a:pt x="1506758" y="518376"/>
                      <a:pt x="1493876" y="531258"/>
                    </a:cubicBezTo>
                    <a:cubicBezTo>
                      <a:pt x="1480995" y="544139"/>
                      <a:pt x="1463525" y="551375"/>
                      <a:pt x="1445308" y="551375"/>
                    </a:cubicBezTo>
                    <a:lnTo>
                      <a:pt x="68686" y="551375"/>
                    </a:lnTo>
                    <a:cubicBezTo>
                      <a:pt x="50469" y="551375"/>
                      <a:pt x="32999" y="544139"/>
                      <a:pt x="20118" y="531258"/>
                    </a:cubicBezTo>
                    <a:cubicBezTo>
                      <a:pt x="7237" y="518376"/>
                      <a:pt x="0" y="500906"/>
                      <a:pt x="0" y="482689"/>
                    </a:cubicBezTo>
                    <a:lnTo>
                      <a:pt x="0" y="68686"/>
                    </a:lnTo>
                    <a:cubicBezTo>
                      <a:pt x="0" y="50469"/>
                      <a:pt x="7237" y="32999"/>
                      <a:pt x="20118" y="20118"/>
                    </a:cubicBezTo>
                    <a:cubicBezTo>
                      <a:pt x="32999" y="7237"/>
                      <a:pt x="50469" y="0"/>
                      <a:pt x="68686" y="0"/>
                    </a:cubicBezTo>
                    <a:close/>
                  </a:path>
                </a:pathLst>
              </a:custGeom>
              <a:solidFill>
                <a:srgbClr val="C3E9EF"/>
              </a:solidFill>
            </p:spPr>
          </p:sp>
          <p:sp>
            <p:nvSpPr>
              <p:cNvPr name="TextBox 53" id="53"/>
              <p:cNvSpPr txBox="true"/>
              <p:nvPr/>
            </p:nvSpPr>
            <p:spPr>
              <a:xfrm>
                <a:off x="0" y="-28575"/>
                <a:ext cx="1513994" cy="579950"/>
              </a:xfrm>
              <a:prstGeom prst="rect">
                <a:avLst/>
              </a:prstGeom>
            </p:spPr>
            <p:txBody>
              <a:bodyPr anchor="ctr" rtlCol="false" tIns="50800" lIns="50800" bIns="50800" rIns="50800"/>
              <a:lstStyle/>
              <a:p>
                <a:pPr algn="ctr">
                  <a:lnSpc>
                    <a:spcPts val="3022"/>
                  </a:lnSpc>
                </a:pPr>
              </a:p>
            </p:txBody>
          </p:sp>
        </p:grpSp>
        <p:sp>
          <p:nvSpPr>
            <p:cNvPr name="TextBox 54" id="54"/>
            <p:cNvSpPr txBox="true"/>
            <p:nvPr/>
          </p:nvSpPr>
          <p:spPr>
            <a:xfrm rot="0">
              <a:off x="360364" y="430821"/>
              <a:ext cx="6921837" cy="1995382"/>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a:rPr>
                <a:t>Bộ dữ liệu liên quan đến vấn đề bệnh tiêu hoá ở ngựa</a:t>
              </a:r>
            </a:p>
          </p:txBody>
        </p:sp>
      </p:grpSp>
      <p:grpSp>
        <p:nvGrpSpPr>
          <p:cNvPr name="Group 55" id="55"/>
          <p:cNvGrpSpPr/>
          <p:nvPr/>
        </p:nvGrpSpPr>
        <p:grpSpPr>
          <a:xfrm rot="0">
            <a:off x="12878492" y="2878012"/>
            <a:ext cx="4358215" cy="1542467"/>
            <a:chOff x="0" y="0"/>
            <a:chExt cx="5810953" cy="2056623"/>
          </a:xfrm>
        </p:grpSpPr>
        <p:grpSp>
          <p:nvGrpSpPr>
            <p:cNvPr name="Group 56" id="56"/>
            <p:cNvGrpSpPr/>
            <p:nvPr/>
          </p:nvGrpSpPr>
          <p:grpSpPr>
            <a:xfrm rot="0">
              <a:off x="0" y="0"/>
              <a:ext cx="5810953" cy="2056623"/>
              <a:chOff x="0" y="0"/>
              <a:chExt cx="1147843" cy="406247"/>
            </a:xfrm>
          </p:grpSpPr>
          <p:sp>
            <p:nvSpPr>
              <p:cNvPr name="Freeform 57" id="57"/>
              <p:cNvSpPr/>
              <p:nvPr/>
            </p:nvSpPr>
            <p:spPr>
              <a:xfrm flipH="false" flipV="false" rot="0">
                <a:off x="0" y="0"/>
                <a:ext cx="1147843" cy="406247"/>
              </a:xfrm>
              <a:custGeom>
                <a:avLst/>
                <a:gdLst/>
                <a:ahLst/>
                <a:cxnLst/>
                <a:rect r="r" b="b" t="t" l="l"/>
                <a:pathLst>
                  <a:path h="406247" w="1147843">
                    <a:moveTo>
                      <a:pt x="90596" y="0"/>
                    </a:moveTo>
                    <a:lnTo>
                      <a:pt x="1057246" y="0"/>
                    </a:lnTo>
                    <a:cubicBezTo>
                      <a:pt x="1107281" y="0"/>
                      <a:pt x="1147843" y="40561"/>
                      <a:pt x="1147843" y="90596"/>
                    </a:cubicBezTo>
                    <a:lnTo>
                      <a:pt x="1147843" y="315650"/>
                    </a:lnTo>
                    <a:cubicBezTo>
                      <a:pt x="1147843" y="365685"/>
                      <a:pt x="1107281" y="406247"/>
                      <a:pt x="1057246" y="406247"/>
                    </a:cubicBezTo>
                    <a:lnTo>
                      <a:pt x="90596" y="406247"/>
                    </a:lnTo>
                    <a:cubicBezTo>
                      <a:pt x="40561" y="406247"/>
                      <a:pt x="0" y="365685"/>
                      <a:pt x="0" y="315650"/>
                    </a:cubicBezTo>
                    <a:lnTo>
                      <a:pt x="0" y="90596"/>
                    </a:lnTo>
                    <a:cubicBezTo>
                      <a:pt x="0" y="40561"/>
                      <a:pt x="40561" y="0"/>
                      <a:pt x="90596" y="0"/>
                    </a:cubicBezTo>
                    <a:close/>
                  </a:path>
                </a:pathLst>
              </a:custGeom>
              <a:solidFill>
                <a:srgbClr val="C3E9EF"/>
              </a:solidFill>
            </p:spPr>
          </p:sp>
          <p:sp>
            <p:nvSpPr>
              <p:cNvPr name="TextBox 58" id="58"/>
              <p:cNvSpPr txBox="true"/>
              <p:nvPr/>
            </p:nvSpPr>
            <p:spPr>
              <a:xfrm>
                <a:off x="0" y="-28575"/>
                <a:ext cx="1147843" cy="434822"/>
              </a:xfrm>
              <a:prstGeom prst="rect">
                <a:avLst/>
              </a:prstGeom>
            </p:spPr>
            <p:txBody>
              <a:bodyPr anchor="ctr" rtlCol="false" tIns="50800" lIns="50800" bIns="50800" rIns="50800"/>
              <a:lstStyle/>
              <a:p>
                <a:pPr algn="ctr">
                  <a:lnSpc>
                    <a:spcPts val="3022"/>
                  </a:lnSpc>
                </a:pPr>
              </a:p>
            </p:txBody>
          </p:sp>
        </p:grpSp>
        <p:sp>
          <p:nvSpPr>
            <p:cNvPr name="TextBox 59" id="59"/>
            <p:cNvSpPr txBox="true"/>
            <p:nvPr/>
          </p:nvSpPr>
          <p:spPr>
            <a:xfrm rot="0">
              <a:off x="305609" y="352883"/>
              <a:ext cx="5165816" cy="1322282"/>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Bold"/>
                </a:rPr>
                <a:t>Con ngựa sẽ sống hay chết?</a:t>
              </a:r>
            </a:p>
          </p:txBody>
        </p:sp>
      </p:grpSp>
      <p:sp>
        <p:nvSpPr>
          <p:cNvPr name="AutoShape 60" id="60"/>
          <p:cNvSpPr/>
          <p:nvPr/>
        </p:nvSpPr>
        <p:spPr>
          <a:xfrm flipH="true" flipV="true">
            <a:off x="3359689" y="4371578"/>
            <a:ext cx="1859319" cy="1029459"/>
          </a:xfrm>
          <a:prstGeom prst="line">
            <a:avLst/>
          </a:prstGeom>
          <a:ln cap="flat" w="47625">
            <a:solidFill>
              <a:srgbClr val="135E6A"/>
            </a:solidFill>
            <a:prstDash val="solid"/>
            <a:headEnd type="none" len="sm" w="sm"/>
            <a:tailEnd type="arrow" len="sm" w="med"/>
          </a:ln>
        </p:spPr>
      </p:sp>
      <p:sp>
        <p:nvSpPr>
          <p:cNvPr name="AutoShape 61" id="61"/>
          <p:cNvSpPr/>
          <p:nvPr/>
        </p:nvSpPr>
        <p:spPr>
          <a:xfrm flipH="true">
            <a:off x="3619128" y="5401037"/>
            <a:ext cx="1599880" cy="358100"/>
          </a:xfrm>
          <a:prstGeom prst="line">
            <a:avLst/>
          </a:prstGeom>
          <a:ln cap="flat" w="47625">
            <a:solidFill>
              <a:srgbClr val="135E6A"/>
            </a:solidFill>
            <a:prstDash val="solid"/>
            <a:headEnd type="none" len="sm" w="sm"/>
            <a:tailEnd type="arrow" len="sm" w="med"/>
          </a:ln>
        </p:spPr>
      </p:sp>
      <p:sp>
        <p:nvSpPr>
          <p:cNvPr name="AutoShape 62" id="62"/>
          <p:cNvSpPr/>
          <p:nvPr/>
        </p:nvSpPr>
        <p:spPr>
          <a:xfrm flipH="true">
            <a:off x="3902923" y="5401037"/>
            <a:ext cx="1316085" cy="1745733"/>
          </a:xfrm>
          <a:prstGeom prst="line">
            <a:avLst/>
          </a:prstGeom>
          <a:ln cap="flat" w="47625">
            <a:solidFill>
              <a:srgbClr val="135E6A"/>
            </a:solidFill>
            <a:prstDash val="solid"/>
            <a:headEnd type="none" len="sm" w="sm"/>
            <a:tailEnd type="arrow" len="sm" w="med"/>
          </a:ln>
        </p:spPr>
      </p:sp>
      <p:sp>
        <p:nvSpPr>
          <p:cNvPr name="AutoShape 63" id="63"/>
          <p:cNvSpPr/>
          <p:nvPr/>
        </p:nvSpPr>
        <p:spPr>
          <a:xfrm flipV="true">
            <a:off x="12840392" y="4420479"/>
            <a:ext cx="2217207" cy="974060"/>
          </a:xfrm>
          <a:prstGeom prst="line">
            <a:avLst/>
          </a:prstGeom>
          <a:ln cap="flat" w="47625">
            <a:solidFill>
              <a:srgbClr val="135E6A"/>
            </a:solidFill>
            <a:prstDash val="solid"/>
            <a:headEnd type="none" len="sm" w="sm"/>
            <a:tailEnd type="arrow" len="sm" w="med"/>
          </a:ln>
        </p:spPr>
      </p:sp>
      <p:sp>
        <p:nvSpPr>
          <p:cNvPr name="AutoShape 64" id="64"/>
          <p:cNvSpPr/>
          <p:nvPr/>
        </p:nvSpPr>
        <p:spPr>
          <a:xfrm>
            <a:off x="12840392" y="5394539"/>
            <a:ext cx="2179107" cy="1745733"/>
          </a:xfrm>
          <a:prstGeom prst="line">
            <a:avLst/>
          </a:prstGeom>
          <a:ln cap="flat" w="47625">
            <a:solidFill>
              <a:srgbClr val="135E6A"/>
            </a:solidFill>
            <a:prstDash val="solid"/>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4215909"/>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596535" y="6375245"/>
            <a:ext cx="4018976" cy="4018976"/>
          </a:xfrm>
          <a:custGeom>
            <a:avLst/>
            <a:gdLst/>
            <a:ahLst/>
            <a:cxnLst/>
            <a:rect r="r" b="b" t="t" l="l"/>
            <a:pathLst>
              <a:path h="4018976" w="4018976">
                <a:moveTo>
                  <a:pt x="4018976" y="4018975"/>
                </a:moveTo>
                <a:lnTo>
                  <a:pt x="0" y="4018975"/>
                </a:lnTo>
                <a:lnTo>
                  <a:pt x="0" y="0"/>
                </a:lnTo>
                <a:lnTo>
                  <a:pt x="4018976" y="0"/>
                </a:lnTo>
                <a:lnTo>
                  <a:pt x="4018976" y="401897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8">
              <a:alphaModFix amt="8999"/>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10"/>
            <a:stretch>
              <a:fillRect l="0" t="0" r="0" b="0"/>
            </a:stretch>
          </a:blipFill>
        </p:spPr>
      </p:sp>
      <p:grpSp>
        <p:nvGrpSpPr>
          <p:cNvPr name="Group 10" id="10"/>
          <p:cNvGrpSpPr/>
          <p:nvPr/>
        </p:nvGrpSpPr>
        <p:grpSpPr>
          <a:xfrm rot="0">
            <a:off x="1284297" y="1028700"/>
            <a:ext cx="1076612" cy="107661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2" id="12"/>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3" id="13"/>
          <p:cNvGrpSpPr/>
          <p:nvPr/>
        </p:nvGrpSpPr>
        <p:grpSpPr>
          <a:xfrm rot="0">
            <a:off x="1404854" y="4481870"/>
            <a:ext cx="3764666" cy="2000419"/>
            <a:chOff x="0" y="0"/>
            <a:chExt cx="5019555" cy="2667226"/>
          </a:xfrm>
        </p:grpSpPr>
        <p:grpSp>
          <p:nvGrpSpPr>
            <p:cNvPr name="Group 14" id="14"/>
            <p:cNvGrpSpPr/>
            <p:nvPr/>
          </p:nvGrpSpPr>
          <p:grpSpPr>
            <a:xfrm rot="0">
              <a:off x="0" y="1005737"/>
              <a:ext cx="5019555" cy="1661488"/>
              <a:chOff x="0" y="0"/>
              <a:chExt cx="1787700" cy="591734"/>
            </a:xfrm>
          </p:grpSpPr>
          <p:sp>
            <p:nvSpPr>
              <p:cNvPr name="Freeform 15" id="15"/>
              <p:cNvSpPr/>
              <p:nvPr/>
            </p:nvSpPr>
            <p:spPr>
              <a:xfrm flipH="false" flipV="false" rot="0">
                <a:off x="0" y="0"/>
                <a:ext cx="1787700" cy="591734"/>
              </a:xfrm>
              <a:custGeom>
                <a:avLst/>
                <a:gdLst/>
                <a:ahLst/>
                <a:cxnLst/>
                <a:rect r="r" b="b" t="t" l="l"/>
                <a:pathLst>
                  <a:path h="591734" w="1787700">
                    <a:moveTo>
                      <a:pt x="78146" y="0"/>
                    </a:moveTo>
                    <a:lnTo>
                      <a:pt x="1709554" y="0"/>
                    </a:lnTo>
                    <a:cubicBezTo>
                      <a:pt x="1730279" y="0"/>
                      <a:pt x="1750156" y="8233"/>
                      <a:pt x="1764811" y="22888"/>
                    </a:cubicBezTo>
                    <a:cubicBezTo>
                      <a:pt x="1779466" y="37544"/>
                      <a:pt x="1787700" y="57420"/>
                      <a:pt x="1787700" y="78146"/>
                    </a:cubicBezTo>
                    <a:lnTo>
                      <a:pt x="1787700" y="513588"/>
                    </a:lnTo>
                    <a:cubicBezTo>
                      <a:pt x="1787700" y="556747"/>
                      <a:pt x="1752713" y="591734"/>
                      <a:pt x="1709554" y="591734"/>
                    </a:cubicBezTo>
                    <a:lnTo>
                      <a:pt x="78146" y="591734"/>
                    </a:lnTo>
                    <a:cubicBezTo>
                      <a:pt x="57420" y="591734"/>
                      <a:pt x="37544" y="583501"/>
                      <a:pt x="22888" y="568846"/>
                    </a:cubicBezTo>
                    <a:cubicBezTo>
                      <a:pt x="8233" y="554190"/>
                      <a:pt x="0" y="534314"/>
                      <a:pt x="0" y="513588"/>
                    </a:cubicBezTo>
                    <a:lnTo>
                      <a:pt x="0" y="78146"/>
                    </a:lnTo>
                    <a:cubicBezTo>
                      <a:pt x="0" y="57420"/>
                      <a:pt x="8233" y="37544"/>
                      <a:pt x="22888" y="22888"/>
                    </a:cubicBezTo>
                    <a:cubicBezTo>
                      <a:pt x="37544" y="8233"/>
                      <a:pt x="57420" y="0"/>
                      <a:pt x="78146" y="0"/>
                    </a:cubicBezTo>
                    <a:close/>
                  </a:path>
                </a:pathLst>
              </a:custGeom>
              <a:solidFill>
                <a:srgbClr val="135E6A"/>
              </a:solidFill>
            </p:spPr>
          </p:sp>
          <p:sp>
            <p:nvSpPr>
              <p:cNvPr name="TextBox 16" id="16"/>
              <p:cNvSpPr txBox="true"/>
              <p:nvPr/>
            </p:nvSpPr>
            <p:spPr>
              <a:xfrm>
                <a:off x="0" y="-57150"/>
                <a:ext cx="1787700" cy="648884"/>
              </a:xfrm>
              <a:prstGeom prst="rect">
                <a:avLst/>
              </a:prstGeom>
            </p:spPr>
            <p:txBody>
              <a:bodyPr anchor="ctr" rtlCol="false" tIns="42076" lIns="42076" bIns="42076" rIns="42076"/>
              <a:lstStyle/>
              <a:p>
                <a:pPr algn="ctr" marL="0" indent="0" lvl="0">
                  <a:lnSpc>
                    <a:spcPts val="4114"/>
                  </a:lnSpc>
                  <a:spcBef>
                    <a:spcPct val="0"/>
                  </a:spcBef>
                </a:pPr>
              </a:p>
            </p:txBody>
          </p:sp>
        </p:grpSp>
        <p:grpSp>
          <p:nvGrpSpPr>
            <p:cNvPr name="Group 17" id="17"/>
            <p:cNvGrpSpPr/>
            <p:nvPr/>
          </p:nvGrpSpPr>
          <p:grpSpPr>
            <a:xfrm rot="0">
              <a:off x="1745477" y="0"/>
              <a:ext cx="1675902" cy="167590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E6A"/>
              </a:solidFill>
            </p:spPr>
          </p:sp>
          <p:sp>
            <p:nvSpPr>
              <p:cNvPr name="TextBox 19" id="19"/>
              <p:cNvSpPr txBox="true"/>
              <p:nvPr/>
            </p:nvSpPr>
            <p:spPr>
              <a:xfrm>
                <a:off x="76200" y="19050"/>
                <a:ext cx="660400" cy="717550"/>
              </a:xfrm>
              <a:prstGeom prst="rect">
                <a:avLst/>
              </a:prstGeom>
            </p:spPr>
            <p:txBody>
              <a:bodyPr anchor="ctr" rtlCol="false" tIns="42076" lIns="42076" bIns="42076" rIns="42076"/>
              <a:lstStyle/>
              <a:p>
                <a:pPr algn="ctr" marL="0" indent="0" lvl="0">
                  <a:lnSpc>
                    <a:spcPts val="4114"/>
                  </a:lnSpc>
                  <a:spcBef>
                    <a:spcPct val="0"/>
                  </a:spcBef>
                </a:pPr>
              </a:p>
            </p:txBody>
          </p:sp>
        </p:grpSp>
        <p:sp>
          <p:nvSpPr>
            <p:cNvPr name="TextBox 20" id="20"/>
            <p:cNvSpPr txBox="true"/>
            <p:nvPr/>
          </p:nvSpPr>
          <p:spPr>
            <a:xfrm rot="0">
              <a:off x="471596" y="1495570"/>
              <a:ext cx="4299864" cy="662773"/>
            </a:xfrm>
            <a:prstGeom prst="rect">
              <a:avLst/>
            </a:prstGeom>
          </p:spPr>
          <p:txBody>
            <a:bodyPr anchor="t" rtlCol="false" tIns="0" lIns="0" bIns="0" rIns="0">
              <a:spAutoFit/>
            </a:bodyPr>
            <a:lstStyle/>
            <a:p>
              <a:pPr algn="ctr">
                <a:lnSpc>
                  <a:spcPts val="4199"/>
                </a:lnSpc>
                <a:spcBef>
                  <a:spcPct val="0"/>
                </a:spcBef>
              </a:pPr>
              <a:r>
                <a:rPr lang="en-US" sz="3230" spc="161">
                  <a:solidFill>
                    <a:srgbClr val="FFFFFF"/>
                  </a:solidFill>
                  <a:latin typeface="Livvic Bold"/>
                </a:rPr>
                <a:t>Mục tiêu chính</a:t>
              </a:r>
            </a:p>
          </p:txBody>
        </p:sp>
        <p:sp>
          <p:nvSpPr>
            <p:cNvPr name="Freeform 21" id="21"/>
            <p:cNvSpPr/>
            <p:nvPr/>
          </p:nvSpPr>
          <p:spPr>
            <a:xfrm flipH="false" flipV="false" rot="0">
              <a:off x="2046192" y="237215"/>
              <a:ext cx="1150673" cy="1150673"/>
            </a:xfrm>
            <a:custGeom>
              <a:avLst/>
              <a:gdLst/>
              <a:ahLst/>
              <a:cxnLst/>
              <a:rect r="r" b="b" t="t" l="l"/>
              <a:pathLst>
                <a:path h="1150673" w="1150673">
                  <a:moveTo>
                    <a:pt x="0" y="0"/>
                  </a:moveTo>
                  <a:lnTo>
                    <a:pt x="1150672" y="0"/>
                  </a:lnTo>
                  <a:lnTo>
                    <a:pt x="1150672" y="1150672"/>
                  </a:lnTo>
                  <a:lnTo>
                    <a:pt x="0" y="11506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22" id="22"/>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23" id="23"/>
          <p:cNvSpPr txBox="true"/>
          <p:nvPr/>
        </p:nvSpPr>
        <p:spPr>
          <a:xfrm rot="0">
            <a:off x="6509499" y="2112758"/>
            <a:ext cx="5269002" cy="564821"/>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3.1. XÁC ĐỊNH VẤN ĐỀ</a:t>
            </a:r>
          </a:p>
        </p:txBody>
      </p:sp>
      <p:sp>
        <p:nvSpPr>
          <p:cNvPr name="TextBox 24" id="24"/>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grpSp>
        <p:nvGrpSpPr>
          <p:cNvPr name="Group 25" id="25"/>
          <p:cNvGrpSpPr/>
          <p:nvPr/>
        </p:nvGrpSpPr>
        <p:grpSpPr>
          <a:xfrm rot="0">
            <a:off x="6210679" y="3093115"/>
            <a:ext cx="9582724" cy="1594239"/>
            <a:chOff x="0" y="0"/>
            <a:chExt cx="12776965" cy="2125652"/>
          </a:xfrm>
        </p:grpSpPr>
        <p:grpSp>
          <p:nvGrpSpPr>
            <p:cNvPr name="Group 26" id="26"/>
            <p:cNvGrpSpPr/>
            <p:nvPr/>
          </p:nvGrpSpPr>
          <p:grpSpPr>
            <a:xfrm rot="0">
              <a:off x="0" y="0"/>
              <a:ext cx="12776965" cy="2125652"/>
              <a:chOff x="0" y="0"/>
              <a:chExt cx="2523845" cy="419882"/>
            </a:xfrm>
          </p:grpSpPr>
          <p:sp>
            <p:nvSpPr>
              <p:cNvPr name="Freeform 27" id="27"/>
              <p:cNvSpPr/>
              <p:nvPr/>
            </p:nvSpPr>
            <p:spPr>
              <a:xfrm flipH="false" flipV="false" rot="0">
                <a:off x="0" y="0"/>
                <a:ext cx="2523845" cy="419882"/>
              </a:xfrm>
              <a:custGeom>
                <a:avLst/>
                <a:gdLst/>
                <a:ahLst/>
                <a:cxnLst/>
                <a:rect r="r" b="b" t="t" l="l"/>
                <a:pathLst>
                  <a:path h="419882" w="2523845">
                    <a:moveTo>
                      <a:pt x="41203" y="0"/>
                    </a:moveTo>
                    <a:lnTo>
                      <a:pt x="2482642" y="0"/>
                    </a:lnTo>
                    <a:cubicBezTo>
                      <a:pt x="2493570" y="0"/>
                      <a:pt x="2504050" y="4341"/>
                      <a:pt x="2511777" y="12068"/>
                    </a:cubicBezTo>
                    <a:cubicBezTo>
                      <a:pt x="2519504" y="19795"/>
                      <a:pt x="2523845" y="30275"/>
                      <a:pt x="2523845" y="41203"/>
                    </a:cubicBezTo>
                    <a:lnTo>
                      <a:pt x="2523845" y="378679"/>
                    </a:lnTo>
                    <a:cubicBezTo>
                      <a:pt x="2523845" y="389607"/>
                      <a:pt x="2519504" y="400087"/>
                      <a:pt x="2511777" y="407814"/>
                    </a:cubicBezTo>
                    <a:cubicBezTo>
                      <a:pt x="2504050" y="415541"/>
                      <a:pt x="2493570" y="419882"/>
                      <a:pt x="2482642" y="419882"/>
                    </a:cubicBezTo>
                    <a:lnTo>
                      <a:pt x="41203" y="419882"/>
                    </a:lnTo>
                    <a:cubicBezTo>
                      <a:pt x="30275" y="419882"/>
                      <a:pt x="19795" y="415541"/>
                      <a:pt x="12068" y="407814"/>
                    </a:cubicBezTo>
                    <a:cubicBezTo>
                      <a:pt x="4341" y="400087"/>
                      <a:pt x="0" y="389607"/>
                      <a:pt x="0" y="378679"/>
                    </a:cubicBezTo>
                    <a:lnTo>
                      <a:pt x="0" y="41203"/>
                    </a:lnTo>
                    <a:cubicBezTo>
                      <a:pt x="0" y="30275"/>
                      <a:pt x="4341" y="19795"/>
                      <a:pt x="12068" y="12068"/>
                    </a:cubicBezTo>
                    <a:cubicBezTo>
                      <a:pt x="19795" y="4341"/>
                      <a:pt x="30275" y="0"/>
                      <a:pt x="41203" y="0"/>
                    </a:cubicBezTo>
                    <a:close/>
                  </a:path>
                </a:pathLst>
              </a:custGeom>
              <a:solidFill>
                <a:srgbClr val="C3E9EF"/>
              </a:solidFill>
            </p:spPr>
          </p:sp>
          <p:sp>
            <p:nvSpPr>
              <p:cNvPr name="TextBox 28" id="28"/>
              <p:cNvSpPr txBox="true"/>
              <p:nvPr/>
            </p:nvSpPr>
            <p:spPr>
              <a:xfrm>
                <a:off x="0" y="-28575"/>
                <a:ext cx="2523845" cy="448457"/>
              </a:xfrm>
              <a:prstGeom prst="rect">
                <a:avLst/>
              </a:prstGeom>
            </p:spPr>
            <p:txBody>
              <a:bodyPr anchor="ctr" rtlCol="false" tIns="50800" lIns="50800" bIns="50800" rIns="50800"/>
              <a:lstStyle/>
              <a:p>
                <a:pPr algn="ctr">
                  <a:lnSpc>
                    <a:spcPts val="3022"/>
                  </a:lnSpc>
                </a:pPr>
              </a:p>
            </p:txBody>
          </p:sp>
        </p:grpSp>
        <p:sp>
          <p:nvSpPr>
            <p:cNvPr name="TextBox 29" id="29"/>
            <p:cNvSpPr txBox="true"/>
            <p:nvPr/>
          </p:nvSpPr>
          <p:spPr>
            <a:xfrm rot="0">
              <a:off x="911590" y="387398"/>
              <a:ext cx="10953786" cy="1322282"/>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Medium"/>
                </a:rPr>
                <a:t>Tạo mô hình dự đoán kết quả việc con ngựa sẽ như thế nào? </a:t>
              </a:r>
            </a:p>
          </p:txBody>
        </p:sp>
      </p:grpSp>
      <p:grpSp>
        <p:nvGrpSpPr>
          <p:cNvPr name="Group 30" id="30"/>
          <p:cNvGrpSpPr/>
          <p:nvPr/>
        </p:nvGrpSpPr>
        <p:grpSpPr>
          <a:xfrm rot="0">
            <a:off x="7246246" y="5306332"/>
            <a:ext cx="9826594" cy="1610794"/>
            <a:chOff x="0" y="0"/>
            <a:chExt cx="13102125" cy="2147725"/>
          </a:xfrm>
        </p:grpSpPr>
        <p:grpSp>
          <p:nvGrpSpPr>
            <p:cNvPr name="Group 31" id="31"/>
            <p:cNvGrpSpPr/>
            <p:nvPr/>
          </p:nvGrpSpPr>
          <p:grpSpPr>
            <a:xfrm rot="0">
              <a:off x="0" y="0"/>
              <a:ext cx="13102125" cy="2147725"/>
              <a:chOff x="0" y="0"/>
              <a:chExt cx="2561238" cy="419843"/>
            </a:xfrm>
          </p:grpSpPr>
          <p:sp>
            <p:nvSpPr>
              <p:cNvPr name="Freeform 32" id="32"/>
              <p:cNvSpPr/>
              <p:nvPr/>
            </p:nvSpPr>
            <p:spPr>
              <a:xfrm flipH="false" flipV="false" rot="0">
                <a:off x="0" y="0"/>
                <a:ext cx="2561238" cy="419843"/>
              </a:xfrm>
              <a:custGeom>
                <a:avLst/>
                <a:gdLst/>
                <a:ahLst/>
                <a:cxnLst/>
                <a:rect r="r" b="b" t="t" l="l"/>
                <a:pathLst>
                  <a:path h="419843" w="2561238">
                    <a:moveTo>
                      <a:pt x="40602" y="0"/>
                    </a:moveTo>
                    <a:lnTo>
                      <a:pt x="2520636" y="0"/>
                    </a:lnTo>
                    <a:cubicBezTo>
                      <a:pt x="2543060" y="0"/>
                      <a:pt x="2561238" y="18178"/>
                      <a:pt x="2561238" y="40602"/>
                    </a:cubicBezTo>
                    <a:lnTo>
                      <a:pt x="2561238" y="379241"/>
                    </a:lnTo>
                    <a:cubicBezTo>
                      <a:pt x="2561238" y="401665"/>
                      <a:pt x="2543060" y="419843"/>
                      <a:pt x="2520636" y="419843"/>
                    </a:cubicBezTo>
                    <a:lnTo>
                      <a:pt x="40602" y="419843"/>
                    </a:lnTo>
                    <a:cubicBezTo>
                      <a:pt x="18178" y="419843"/>
                      <a:pt x="0" y="401665"/>
                      <a:pt x="0" y="379241"/>
                    </a:cubicBezTo>
                    <a:lnTo>
                      <a:pt x="0" y="40602"/>
                    </a:lnTo>
                    <a:cubicBezTo>
                      <a:pt x="0" y="18178"/>
                      <a:pt x="18178" y="0"/>
                      <a:pt x="40602" y="0"/>
                    </a:cubicBezTo>
                    <a:close/>
                  </a:path>
                </a:pathLst>
              </a:custGeom>
              <a:solidFill>
                <a:srgbClr val="C3E9EF"/>
              </a:solidFill>
            </p:spPr>
          </p:sp>
          <p:sp>
            <p:nvSpPr>
              <p:cNvPr name="TextBox 33" id="33"/>
              <p:cNvSpPr txBox="true"/>
              <p:nvPr/>
            </p:nvSpPr>
            <p:spPr>
              <a:xfrm>
                <a:off x="0" y="-28575"/>
                <a:ext cx="2561238" cy="448418"/>
              </a:xfrm>
              <a:prstGeom prst="rect">
                <a:avLst/>
              </a:prstGeom>
            </p:spPr>
            <p:txBody>
              <a:bodyPr anchor="ctr" rtlCol="false" tIns="50800" lIns="50800" bIns="50800" rIns="50800"/>
              <a:lstStyle/>
              <a:p>
                <a:pPr algn="ctr">
                  <a:lnSpc>
                    <a:spcPts val="3022"/>
                  </a:lnSpc>
                </a:pPr>
              </a:p>
            </p:txBody>
          </p:sp>
        </p:grpSp>
        <p:sp>
          <p:nvSpPr>
            <p:cNvPr name="TextBox 34" id="34"/>
            <p:cNvSpPr txBox="true"/>
            <p:nvPr/>
          </p:nvSpPr>
          <p:spPr>
            <a:xfrm rot="0">
              <a:off x="934789" y="391756"/>
              <a:ext cx="11232548" cy="1335638"/>
            </a:xfrm>
            <a:prstGeom prst="rect">
              <a:avLst/>
            </a:prstGeom>
          </p:spPr>
          <p:txBody>
            <a:bodyPr anchor="t" rtlCol="false" tIns="0" lIns="0" bIns="0" rIns="0">
              <a:spAutoFit/>
            </a:bodyPr>
            <a:lstStyle/>
            <a:p>
              <a:pPr algn="ctr">
                <a:lnSpc>
                  <a:spcPts val="4072"/>
                </a:lnSpc>
              </a:pPr>
            </a:p>
            <a:p>
              <a:pPr algn="ctr">
                <a:lnSpc>
                  <a:spcPts val="4072"/>
                </a:lnSpc>
                <a:spcBef>
                  <a:spcPct val="0"/>
                </a:spcBef>
              </a:pPr>
            </a:p>
          </p:txBody>
        </p:sp>
        <p:sp>
          <p:nvSpPr>
            <p:cNvPr name="TextBox 35" id="35"/>
            <p:cNvSpPr txBox="true"/>
            <p:nvPr/>
          </p:nvSpPr>
          <p:spPr>
            <a:xfrm rot="0">
              <a:off x="533113" y="444366"/>
              <a:ext cx="12035898" cy="1239943"/>
            </a:xfrm>
            <a:prstGeom prst="rect">
              <a:avLst/>
            </a:prstGeom>
          </p:spPr>
          <p:txBody>
            <a:bodyPr anchor="t" rtlCol="false" tIns="0" lIns="0" bIns="0" rIns="0">
              <a:spAutoFit/>
            </a:bodyPr>
            <a:lstStyle/>
            <a:p>
              <a:pPr algn="ctr">
                <a:lnSpc>
                  <a:spcPts val="3770"/>
                </a:lnSpc>
                <a:spcBef>
                  <a:spcPct val="0"/>
                </a:spcBef>
              </a:pPr>
              <a:r>
                <a:rPr lang="en-US" sz="2900" spc="145">
                  <a:solidFill>
                    <a:srgbClr val="562429"/>
                  </a:solidFill>
                  <a:latin typeface="Livvic Medium"/>
                </a:rPr>
                <a:t>Hỗ trợ bác sĩ thú y xác định trường hợp ngựa có nguy cơ tử vong cao và can thiệp phẫu thuật</a:t>
              </a:r>
            </a:p>
          </p:txBody>
        </p:sp>
      </p:grpSp>
      <p:grpSp>
        <p:nvGrpSpPr>
          <p:cNvPr name="Group 36" id="36"/>
          <p:cNvGrpSpPr/>
          <p:nvPr/>
        </p:nvGrpSpPr>
        <p:grpSpPr>
          <a:xfrm rot="0">
            <a:off x="6210679" y="7664209"/>
            <a:ext cx="8920882" cy="1594091"/>
            <a:chOff x="0" y="0"/>
            <a:chExt cx="11894509" cy="2125455"/>
          </a:xfrm>
        </p:grpSpPr>
        <p:grpSp>
          <p:nvGrpSpPr>
            <p:cNvPr name="Group 37" id="37"/>
            <p:cNvGrpSpPr/>
            <p:nvPr/>
          </p:nvGrpSpPr>
          <p:grpSpPr>
            <a:xfrm rot="0">
              <a:off x="0" y="0"/>
              <a:ext cx="11894509" cy="2125455"/>
              <a:chOff x="0" y="0"/>
              <a:chExt cx="2349533" cy="419843"/>
            </a:xfrm>
          </p:grpSpPr>
          <p:sp>
            <p:nvSpPr>
              <p:cNvPr name="Freeform 38" id="38"/>
              <p:cNvSpPr/>
              <p:nvPr/>
            </p:nvSpPr>
            <p:spPr>
              <a:xfrm flipH="false" flipV="false" rot="0">
                <a:off x="0" y="0"/>
                <a:ext cx="2349533" cy="419843"/>
              </a:xfrm>
              <a:custGeom>
                <a:avLst/>
                <a:gdLst/>
                <a:ahLst/>
                <a:cxnLst/>
                <a:rect r="r" b="b" t="t" l="l"/>
                <a:pathLst>
                  <a:path h="419843" w="2349533">
                    <a:moveTo>
                      <a:pt x="44260" y="0"/>
                    </a:moveTo>
                    <a:lnTo>
                      <a:pt x="2305273" y="0"/>
                    </a:lnTo>
                    <a:cubicBezTo>
                      <a:pt x="2317011" y="0"/>
                      <a:pt x="2328269" y="4663"/>
                      <a:pt x="2336569" y="12963"/>
                    </a:cubicBezTo>
                    <a:cubicBezTo>
                      <a:pt x="2344869" y="21264"/>
                      <a:pt x="2349533" y="32521"/>
                      <a:pt x="2349533" y="44260"/>
                    </a:cubicBezTo>
                    <a:lnTo>
                      <a:pt x="2349533" y="375583"/>
                    </a:lnTo>
                    <a:cubicBezTo>
                      <a:pt x="2349533" y="400027"/>
                      <a:pt x="2329717" y="419843"/>
                      <a:pt x="2305273" y="419843"/>
                    </a:cubicBezTo>
                    <a:lnTo>
                      <a:pt x="44260" y="419843"/>
                    </a:lnTo>
                    <a:cubicBezTo>
                      <a:pt x="19816" y="419843"/>
                      <a:pt x="0" y="400027"/>
                      <a:pt x="0" y="375583"/>
                    </a:cubicBezTo>
                    <a:lnTo>
                      <a:pt x="0" y="44260"/>
                    </a:lnTo>
                    <a:cubicBezTo>
                      <a:pt x="0" y="19816"/>
                      <a:pt x="19816" y="0"/>
                      <a:pt x="44260" y="0"/>
                    </a:cubicBezTo>
                    <a:close/>
                  </a:path>
                </a:pathLst>
              </a:custGeom>
              <a:solidFill>
                <a:srgbClr val="C3E9EF"/>
              </a:solidFill>
            </p:spPr>
          </p:sp>
          <p:sp>
            <p:nvSpPr>
              <p:cNvPr name="TextBox 39" id="39"/>
              <p:cNvSpPr txBox="true"/>
              <p:nvPr/>
            </p:nvSpPr>
            <p:spPr>
              <a:xfrm>
                <a:off x="0" y="-28575"/>
                <a:ext cx="2349533" cy="448418"/>
              </a:xfrm>
              <a:prstGeom prst="rect">
                <a:avLst/>
              </a:prstGeom>
            </p:spPr>
            <p:txBody>
              <a:bodyPr anchor="ctr" rtlCol="false" tIns="50800" lIns="50800" bIns="50800" rIns="50800"/>
              <a:lstStyle/>
              <a:p>
                <a:pPr algn="ctr">
                  <a:lnSpc>
                    <a:spcPts val="3022"/>
                  </a:lnSpc>
                </a:pPr>
              </a:p>
            </p:txBody>
          </p:sp>
        </p:grpSp>
        <p:sp>
          <p:nvSpPr>
            <p:cNvPr name="TextBox 40" id="40"/>
            <p:cNvSpPr txBox="true"/>
            <p:nvPr/>
          </p:nvSpPr>
          <p:spPr>
            <a:xfrm rot="0">
              <a:off x="848630" y="387398"/>
              <a:ext cx="10197250" cy="1322085"/>
            </a:xfrm>
            <a:prstGeom prst="rect">
              <a:avLst/>
            </a:prstGeom>
          </p:spPr>
          <p:txBody>
            <a:bodyPr anchor="t" rtlCol="false" tIns="0" lIns="0" bIns="0" rIns="0">
              <a:spAutoFit/>
            </a:bodyPr>
            <a:lstStyle/>
            <a:p>
              <a:pPr algn="ctr">
                <a:lnSpc>
                  <a:spcPts val="4029"/>
                </a:lnSpc>
                <a:spcBef>
                  <a:spcPct val="0"/>
                </a:spcBef>
              </a:pPr>
              <a:r>
                <a:rPr lang="en-US" sz="3099" spc="154">
                  <a:solidFill>
                    <a:srgbClr val="562429"/>
                  </a:solidFill>
                  <a:latin typeface="Livvic Medium"/>
                </a:rPr>
                <a:t>Xác thực phán đoán, điều trị chính xác tình trạng ngựa bị đau bụng</a:t>
              </a:r>
            </a:p>
          </p:txBody>
        </p:sp>
      </p:grpSp>
      <p:sp>
        <p:nvSpPr>
          <p:cNvPr name="AutoShape 41" id="41"/>
          <p:cNvSpPr/>
          <p:nvPr/>
        </p:nvSpPr>
        <p:spPr>
          <a:xfrm flipV="true">
            <a:off x="5264771" y="3890235"/>
            <a:ext cx="945908" cy="1998482"/>
          </a:xfrm>
          <a:prstGeom prst="line">
            <a:avLst/>
          </a:prstGeom>
          <a:ln cap="flat" w="47625">
            <a:solidFill>
              <a:srgbClr val="135E6A"/>
            </a:solidFill>
            <a:prstDash val="solid"/>
            <a:headEnd type="none" len="sm" w="sm"/>
            <a:tailEnd type="arrow" len="sm" w="med"/>
          </a:ln>
        </p:spPr>
      </p:sp>
      <p:sp>
        <p:nvSpPr>
          <p:cNvPr name="AutoShape 42" id="42"/>
          <p:cNvSpPr/>
          <p:nvPr/>
        </p:nvSpPr>
        <p:spPr>
          <a:xfrm>
            <a:off x="5264771" y="5888717"/>
            <a:ext cx="1981475" cy="223011"/>
          </a:xfrm>
          <a:prstGeom prst="line">
            <a:avLst/>
          </a:prstGeom>
          <a:ln cap="flat" w="47625">
            <a:solidFill>
              <a:srgbClr val="135E6A"/>
            </a:solidFill>
            <a:prstDash val="solid"/>
            <a:headEnd type="none" len="sm" w="sm"/>
            <a:tailEnd type="arrow" len="sm" w="med"/>
          </a:ln>
        </p:spPr>
      </p:sp>
      <p:sp>
        <p:nvSpPr>
          <p:cNvPr name="AutoShape 43" id="43"/>
          <p:cNvSpPr/>
          <p:nvPr/>
        </p:nvSpPr>
        <p:spPr>
          <a:xfrm>
            <a:off x="5264771" y="5888717"/>
            <a:ext cx="1244728" cy="1775492"/>
          </a:xfrm>
          <a:prstGeom prst="line">
            <a:avLst/>
          </a:prstGeom>
          <a:ln cap="flat" w="47625">
            <a:solidFill>
              <a:srgbClr val="135E6A"/>
            </a:solidFill>
            <a:prstDash val="solid"/>
            <a:headEnd type="none" len="sm" w="sm"/>
            <a:tailEnd type="arrow" len="sm" w="med"/>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1284297" y="1028700"/>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2" id="12"/>
          <p:cNvSpPr/>
          <p:nvPr/>
        </p:nvSpPr>
        <p:spPr>
          <a:xfrm flipH="false" flipV="false" rot="0">
            <a:off x="8599586" y="2974986"/>
            <a:ext cx="9860684" cy="9860684"/>
          </a:xfrm>
          <a:custGeom>
            <a:avLst/>
            <a:gdLst/>
            <a:ahLst/>
            <a:cxnLst/>
            <a:rect r="r" b="b" t="t" l="l"/>
            <a:pathLst>
              <a:path h="9860684" w="9860684">
                <a:moveTo>
                  <a:pt x="0" y="0"/>
                </a:moveTo>
                <a:lnTo>
                  <a:pt x="9860684" y="0"/>
                </a:lnTo>
                <a:lnTo>
                  <a:pt x="9860684" y="9860684"/>
                </a:lnTo>
                <a:lnTo>
                  <a:pt x="0" y="98606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4" id="14"/>
          <p:cNvSpPr txBox="true"/>
          <p:nvPr/>
        </p:nvSpPr>
        <p:spPr>
          <a:xfrm rot="0">
            <a:off x="5573673" y="1952953"/>
            <a:ext cx="7140654"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3.2. KHÁM PHÁ DỮ LIỆU (EDA)</a:t>
            </a:r>
          </a:p>
        </p:txBody>
      </p:sp>
      <p:sp>
        <p:nvSpPr>
          <p:cNvPr name="TextBox 15" id="15"/>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
        <p:nvSpPr>
          <p:cNvPr name="TextBox 16" id="16"/>
          <p:cNvSpPr txBox="true"/>
          <p:nvPr/>
        </p:nvSpPr>
        <p:spPr>
          <a:xfrm rot="0">
            <a:off x="728447" y="3216044"/>
            <a:ext cx="7627373" cy="48457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Dạng dữ liệu: </a:t>
            </a:r>
            <a:r>
              <a:rPr lang="en-US" sz="3282" spc="95">
                <a:solidFill>
                  <a:srgbClr val="562429"/>
                </a:solidFill>
                <a:latin typeface="Livvic"/>
              </a:rPr>
              <a:t>Dữ liệu</a:t>
            </a:r>
            <a:r>
              <a:rPr lang="en-US" sz="3282" spc="95">
                <a:solidFill>
                  <a:srgbClr val="562429"/>
                </a:solidFill>
                <a:latin typeface="Livvic"/>
              </a:rPr>
              <a:t> này được thu thập từ 300 trường hợp bệnh lý của ngựa.</a:t>
            </a:r>
            <a:r>
              <a:rPr lang="en-US" sz="3282" spc="95">
                <a:solidFill>
                  <a:srgbClr val="562429"/>
                </a:solidFill>
                <a:latin typeface="Livvic Bold"/>
              </a:rPr>
              <a:t> </a:t>
            </a:r>
            <a:r>
              <a:rPr lang="en-US" sz="3282" spc="95">
                <a:solidFill>
                  <a:srgbClr val="562429"/>
                </a:solidFill>
                <a:latin typeface="Livvic"/>
              </a:rPr>
              <a:t>Bao gồm 3 file chính: </a:t>
            </a:r>
          </a:p>
          <a:p>
            <a:pPr marL="708697" indent="-354349" lvl="1">
              <a:lnSpc>
                <a:spcPts val="4858"/>
              </a:lnSpc>
              <a:buFont typeface="Arial"/>
              <a:buChar char="•"/>
            </a:pPr>
            <a:r>
              <a:rPr lang="en-US" sz="3282" spc="95">
                <a:solidFill>
                  <a:srgbClr val="562429"/>
                </a:solidFill>
                <a:latin typeface="Livvic Bold"/>
              </a:rPr>
              <a:t>horse-colic.names</a:t>
            </a:r>
          </a:p>
          <a:p>
            <a:pPr marL="708697" indent="-354349" lvl="1">
              <a:lnSpc>
                <a:spcPts val="4858"/>
              </a:lnSpc>
              <a:buFont typeface="Arial"/>
              <a:buChar char="•"/>
            </a:pPr>
            <a:r>
              <a:rPr lang="en-US" sz="3282" spc="95">
                <a:solidFill>
                  <a:srgbClr val="562429"/>
                </a:solidFill>
                <a:latin typeface="Livvic Bold"/>
              </a:rPr>
              <a:t>horse-colic.data</a:t>
            </a:r>
          </a:p>
          <a:p>
            <a:pPr marL="708697" indent="-354349" lvl="1">
              <a:lnSpc>
                <a:spcPts val="4858"/>
              </a:lnSpc>
              <a:buFont typeface="Arial"/>
              <a:buChar char="•"/>
            </a:pPr>
            <a:r>
              <a:rPr lang="en-US" sz="3282" spc="95">
                <a:solidFill>
                  <a:srgbClr val="562429"/>
                </a:solidFill>
                <a:latin typeface="Livvic Bold"/>
              </a:rPr>
              <a:t>horse-colic.csv</a:t>
            </a:r>
          </a:p>
          <a:p>
            <a:pPr algn="l">
              <a:lnSpc>
                <a:spcPts val="4858"/>
              </a:lnSpc>
            </a:pPr>
            <a:r>
              <a:rPr lang="en-US" sz="3282" spc="95">
                <a:solidFill>
                  <a:srgbClr val="562429"/>
                </a:solidFill>
                <a:latin typeface="Livvic"/>
              </a:rPr>
              <a:t>Bộ dữ liệu 28 biến bao gồm 27 cột và 300 dòng</a:t>
            </a:r>
          </a:p>
        </p:txBody>
      </p:sp>
      <p:sp>
        <p:nvSpPr>
          <p:cNvPr name="TextBox 17" id="17"/>
          <p:cNvSpPr txBox="true"/>
          <p:nvPr/>
        </p:nvSpPr>
        <p:spPr>
          <a:xfrm rot="0">
            <a:off x="287061" y="8299968"/>
            <a:ext cx="7920162" cy="24073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Mục tiêu chính:</a:t>
            </a:r>
            <a:r>
              <a:rPr lang="en-US" sz="3282" spc="95">
                <a:solidFill>
                  <a:srgbClr val="562429"/>
                </a:solidFill>
                <a:latin typeface="Livvic"/>
              </a:rPr>
              <a:t> Dự đoán kết quả cuối cùng của các trường hợp viêm ruột của ngựa </a:t>
            </a:r>
            <a:r>
              <a:rPr lang="en-US" sz="3282" spc="95">
                <a:solidFill>
                  <a:srgbClr val="562429"/>
                </a:solidFill>
                <a:latin typeface="Livvic"/>
              </a:rPr>
              <a:t>là sống, chết hay trợ tử.</a:t>
            </a:r>
          </a:p>
          <a:p>
            <a:pPr algn="l">
              <a:lnSpc>
                <a:spcPts val="4858"/>
              </a:lnSpc>
            </a:pPr>
          </a:p>
        </p:txBody>
      </p:sp>
      <p:sp>
        <p:nvSpPr>
          <p:cNvPr name="TextBox 18" id="18"/>
          <p:cNvSpPr txBox="true"/>
          <p:nvPr/>
        </p:nvSpPr>
        <p:spPr>
          <a:xfrm rot="0">
            <a:off x="9495946" y="3273836"/>
            <a:ext cx="3440774" cy="646416"/>
          </a:xfrm>
          <a:prstGeom prst="rect">
            <a:avLst/>
          </a:prstGeom>
        </p:spPr>
        <p:txBody>
          <a:bodyPr anchor="t" rtlCol="false" tIns="0" lIns="0" bIns="0" rIns="0">
            <a:spAutoFit/>
          </a:bodyPr>
          <a:lstStyle/>
          <a:p>
            <a:pPr algn="ctr" marL="0" indent="0" lvl="0">
              <a:lnSpc>
                <a:spcPts val="5320"/>
              </a:lnSpc>
              <a:spcBef>
                <a:spcPct val="0"/>
              </a:spcBef>
            </a:pPr>
            <a:r>
              <a:rPr lang="en-US" sz="3800">
                <a:solidFill>
                  <a:srgbClr val="135E6A"/>
                </a:solidFill>
                <a:latin typeface="Noto Sans Bold"/>
              </a:rPr>
              <a:t>Biến phân loại</a:t>
            </a:r>
          </a:p>
        </p:txBody>
      </p:sp>
      <p:sp>
        <p:nvSpPr>
          <p:cNvPr name="TextBox 19" id="19"/>
          <p:cNvSpPr txBox="true"/>
          <p:nvPr/>
        </p:nvSpPr>
        <p:spPr>
          <a:xfrm rot="0">
            <a:off x="15409554" y="3225569"/>
            <a:ext cx="1737916" cy="1313166"/>
          </a:xfrm>
          <a:prstGeom prst="rect">
            <a:avLst/>
          </a:prstGeom>
        </p:spPr>
        <p:txBody>
          <a:bodyPr anchor="t" rtlCol="false" tIns="0" lIns="0" bIns="0" rIns="0">
            <a:spAutoFit/>
          </a:bodyPr>
          <a:lstStyle/>
          <a:p>
            <a:pPr algn="ctr">
              <a:lnSpc>
                <a:spcPts val="5320"/>
              </a:lnSpc>
            </a:pPr>
            <a:r>
              <a:rPr lang="en-US" sz="3800">
                <a:solidFill>
                  <a:srgbClr val="C3E9EF"/>
                </a:solidFill>
                <a:latin typeface="Noto Sans Bold"/>
              </a:rPr>
              <a:t>Biến số</a:t>
            </a:r>
          </a:p>
          <a:p>
            <a:pPr algn="ctr" marL="0" indent="0" lvl="0">
              <a:lnSpc>
                <a:spcPts val="5320"/>
              </a:lnSpc>
              <a:spcBef>
                <a:spcPct val="0"/>
              </a:spcBef>
            </a:pPr>
          </a:p>
        </p:txBody>
      </p:sp>
      <p:sp>
        <p:nvSpPr>
          <p:cNvPr name="TextBox 20" id="20"/>
          <p:cNvSpPr txBox="true"/>
          <p:nvPr/>
        </p:nvSpPr>
        <p:spPr>
          <a:xfrm rot="0">
            <a:off x="8809122" y="4472061"/>
            <a:ext cx="4543727" cy="5317744"/>
          </a:xfrm>
          <a:prstGeom prst="rect">
            <a:avLst/>
          </a:prstGeom>
        </p:spPr>
        <p:txBody>
          <a:bodyPr anchor="t" rtlCol="false" tIns="0" lIns="0" bIns="0" rIns="0">
            <a:spAutoFit/>
          </a:bodyPr>
          <a:lstStyle/>
          <a:p>
            <a:pPr>
              <a:lnSpc>
                <a:spcPts val="3847"/>
              </a:lnSpc>
            </a:pPr>
            <a:r>
              <a:rPr lang="en-US" sz="2599" spc="75">
                <a:solidFill>
                  <a:srgbClr val="135E6A"/>
                </a:solidFill>
                <a:latin typeface="Livvic"/>
              </a:rPr>
              <a:t>'Surgery', 'Age', 'mucous membranes', 'pain', 'peristalsis', 'abdominal distension', 'nasogastric tube', 'nasogastric reflux', 'rectal examination - feces', 'abdomen', 'abdominocentesis appearance', 'outcome', 'surgical lesion?', 'cp_data'</a:t>
            </a:r>
          </a:p>
          <a:p>
            <a:pPr algn="l">
              <a:lnSpc>
                <a:spcPts val="3847"/>
              </a:lnSpc>
            </a:pPr>
          </a:p>
        </p:txBody>
      </p:sp>
      <p:sp>
        <p:nvSpPr>
          <p:cNvPr name="TextBox 21" id="21"/>
          <p:cNvSpPr txBox="true"/>
          <p:nvPr/>
        </p:nvSpPr>
        <p:spPr>
          <a:xfrm rot="0">
            <a:off x="13685420" y="3932297"/>
            <a:ext cx="4602580" cy="6775069"/>
          </a:xfrm>
          <a:prstGeom prst="rect">
            <a:avLst/>
          </a:prstGeom>
        </p:spPr>
        <p:txBody>
          <a:bodyPr anchor="t" rtlCol="false" tIns="0" lIns="0" bIns="0" rIns="0">
            <a:spAutoFit/>
          </a:bodyPr>
          <a:lstStyle/>
          <a:p>
            <a:pPr>
              <a:lnSpc>
                <a:spcPts val="3847"/>
              </a:lnSpc>
            </a:pPr>
          </a:p>
          <a:p>
            <a:pPr>
              <a:lnSpc>
                <a:spcPts val="3847"/>
              </a:lnSpc>
            </a:pPr>
            <a:r>
              <a:rPr lang="en-US" sz="2599" spc="75">
                <a:solidFill>
                  <a:srgbClr val="FFFFFF"/>
                </a:solidFill>
                <a:latin typeface="Livvic"/>
              </a:rPr>
              <a:t>'Hospital ID', 'rectal temperature', 'pulse', 'respiratory rate', 'temperature of extremities', 'peripheral pulse', 'capillary refill time', 'nasogastric reflux PH', 'packed cell volume', 'total protein', 'abdomcentesis total protein', 'lesion type 1', 'lesion type 2', 'lesion type 3'</a:t>
            </a:r>
          </a:p>
          <a:p>
            <a:pPr>
              <a:lnSpc>
                <a:spcPts val="3847"/>
              </a:lnSpc>
            </a:pPr>
          </a:p>
          <a:p>
            <a:pPr algn="l">
              <a:lnSpc>
                <a:spcPts val="384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1284297" y="1028700"/>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2" id="12"/>
          <p:cNvSpPr/>
          <p:nvPr/>
        </p:nvSpPr>
        <p:spPr>
          <a:xfrm flipH="false" flipV="false" rot="0">
            <a:off x="704256" y="2959055"/>
            <a:ext cx="4730283" cy="6014049"/>
          </a:xfrm>
          <a:custGeom>
            <a:avLst/>
            <a:gdLst/>
            <a:ahLst/>
            <a:cxnLst/>
            <a:rect r="r" b="b" t="t" l="l"/>
            <a:pathLst>
              <a:path h="6014049" w="4730283">
                <a:moveTo>
                  <a:pt x="0" y="0"/>
                </a:moveTo>
                <a:lnTo>
                  <a:pt x="4730284" y="0"/>
                </a:lnTo>
                <a:lnTo>
                  <a:pt x="4730284" y="6014049"/>
                </a:lnTo>
                <a:lnTo>
                  <a:pt x="0" y="6014049"/>
                </a:lnTo>
                <a:lnTo>
                  <a:pt x="0" y="0"/>
                </a:lnTo>
                <a:close/>
              </a:path>
            </a:pathLst>
          </a:custGeom>
          <a:blipFill>
            <a:blip r:embed="rId9"/>
            <a:stretch>
              <a:fillRect l="0" t="-5758" r="0" b="-154"/>
            </a:stretch>
          </a:blipFill>
        </p:spPr>
      </p:sp>
      <p:sp>
        <p:nvSpPr>
          <p:cNvPr name="Freeform 13" id="13"/>
          <p:cNvSpPr/>
          <p:nvPr/>
        </p:nvSpPr>
        <p:spPr>
          <a:xfrm flipH="false" flipV="false" rot="0">
            <a:off x="5573673" y="3296716"/>
            <a:ext cx="12199751" cy="5017267"/>
          </a:xfrm>
          <a:custGeom>
            <a:avLst/>
            <a:gdLst/>
            <a:ahLst/>
            <a:cxnLst/>
            <a:rect r="r" b="b" t="t" l="l"/>
            <a:pathLst>
              <a:path h="5017267" w="12199751">
                <a:moveTo>
                  <a:pt x="0" y="0"/>
                </a:moveTo>
                <a:lnTo>
                  <a:pt x="12199751" y="0"/>
                </a:lnTo>
                <a:lnTo>
                  <a:pt x="12199751" y="5017267"/>
                </a:lnTo>
                <a:lnTo>
                  <a:pt x="0" y="5017267"/>
                </a:lnTo>
                <a:lnTo>
                  <a:pt x="0" y="0"/>
                </a:lnTo>
                <a:close/>
              </a:path>
            </a:pathLst>
          </a:custGeom>
          <a:blipFill>
            <a:blip r:embed="rId10"/>
            <a:stretch>
              <a:fillRect l="0" t="0" r="-3741" b="-140"/>
            </a:stretch>
          </a:blipFill>
        </p:spPr>
      </p:sp>
      <p:sp>
        <p:nvSpPr>
          <p:cNvPr name="TextBox 14" id="14"/>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5" id="15"/>
          <p:cNvSpPr txBox="true"/>
          <p:nvPr/>
        </p:nvSpPr>
        <p:spPr>
          <a:xfrm rot="0">
            <a:off x="5573673" y="2112758"/>
            <a:ext cx="7140654"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3.2. KHÁM PHÁ DỮ LIỆU (EDA)</a:t>
            </a:r>
          </a:p>
        </p:txBody>
      </p:sp>
      <p:sp>
        <p:nvSpPr>
          <p:cNvPr name="TextBox 16" id="16"/>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
        <p:nvSpPr>
          <p:cNvPr name="TextBox 17" id="17"/>
          <p:cNvSpPr txBox="true"/>
          <p:nvPr/>
        </p:nvSpPr>
        <p:spPr>
          <a:xfrm rot="0">
            <a:off x="1043285" y="9229725"/>
            <a:ext cx="4052226" cy="380047"/>
          </a:xfrm>
          <a:prstGeom prst="rect">
            <a:avLst/>
          </a:prstGeom>
        </p:spPr>
        <p:txBody>
          <a:bodyPr anchor="t" rtlCol="false" tIns="0" lIns="0" bIns="0" rIns="0">
            <a:spAutoFit/>
          </a:bodyPr>
          <a:lstStyle/>
          <a:p>
            <a:pPr algn="ctr">
              <a:lnSpc>
                <a:spcPts val="3022"/>
              </a:lnSpc>
              <a:spcBef>
                <a:spcPct val="0"/>
              </a:spcBef>
            </a:pPr>
            <a:r>
              <a:rPr lang="en-US" sz="2325" spc="116">
                <a:solidFill>
                  <a:srgbClr val="562429"/>
                </a:solidFill>
                <a:latin typeface="Livvic Bold"/>
              </a:rPr>
              <a:t> THÔNG TIN VỀ DỮ LIỆU    </a:t>
            </a:r>
          </a:p>
        </p:txBody>
      </p:sp>
      <p:sp>
        <p:nvSpPr>
          <p:cNvPr name="TextBox 18" id="18"/>
          <p:cNvSpPr txBox="true"/>
          <p:nvPr/>
        </p:nvSpPr>
        <p:spPr>
          <a:xfrm rot="0">
            <a:off x="10150469" y="8672989"/>
            <a:ext cx="3958828" cy="761047"/>
          </a:xfrm>
          <a:prstGeom prst="rect">
            <a:avLst/>
          </a:prstGeom>
        </p:spPr>
        <p:txBody>
          <a:bodyPr anchor="t" rtlCol="false" tIns="0" lIns="0" bIns="0" rIns="0">
            <a:spAutoFit/>
          </a:bodyPr>
          <a:lstStyle/>
          <a:p>
            <a:pPr algn="ctr">
              <a:lnSpc>
                <a:spcPts val="3022"/>
              </a:lnSpc>
            </a:pPr>
            <a:r>
              <a:rPr lang="en-US" sz="2325" spc="116">
                <a:solidFill>
                  <a:srgbClr val="562429"/>
                </a:solidFill>
                <a:latin typeface="Livvic Bold"/>
              </a:rPr>
              <a:t> BIỂU ĐỒ MISSING VALUE</a:t>
            </a:r>
          </a:p>
          <a:p>
            <a:pPr algn="ctr">
              <a:lnSpc>
                <a:spcPts val="3022"/>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1150131" y="652803"/>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2" id="12"/>
          <p:cNvSpPr/>
          <p:nvPr/>
        </p:nvSpPr>
        <p:spPr>
          <a:xfrm flipH="false" flipV="false" rot="0">
            <a:off x="118891" y="2157481"/>
            <a:ext cx="10909564" cy="3753914"/>
          </a:xfrm>
          <a:custGeom>
            <a:avLst/>
            <a:gdLst/>
            <a:ahLst/>
            <a:cxnLst/>
            <a:rect r="r" b="b" t="t" l="l"/>
            <a:pathLst>
              <a:path h="3753914" w="10909564">
                <a:moveTo>
                  <a:pt x="0" y="0"/>
                </a:moveTo>
                <a:lnTo>
                  <a:pt x="10909564" y="0"/>
                </a:lnTo>
                <a:lnTo>
                  <a:pt x="10909564" y="3753915"/>
                </a:lnTo>
                <a:lnTo>
                  <a:pt x="0" y="3753915"/>
                </a:lnTo>
                <a:lnTo>
                  <a:pt x="0" y="0"/>
                </a:lnTo>
                <a:close/>
              </a:path>
            </a:pathLst>
          </a:custGeom>
          <a:blipFill>
            <a:blip r:embed="rId9"/>
            <a:stretch>
              <a:fillRect l="0" t="0" r="0" b="0"/>
            </a:stretch>
          </a:blipFill>
        </p:spPr>
      </p:sp>
      <p:sp>
        <p:nvSpPr>
          <p:cNvPr name="TextBox 13" id="13"/>
          <p:cNvSpPr txBox="true"/>
          <p:nvPr/>
        </p:nvSpPr>
        <p:spPr>
          <a:xfrm rot="0">
            <a:off x="2715302" y="907805"/>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4" id="14"/>
          <p:cNvSpPr txBox="true"/>
          <p:nvPr/>
        </p:nvSpPr>
        <p:spPr>
          <a:xfrm rot="0">
            <a:off x="5573673" y="1493930"/>
            <a:ext cx="7140654"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3.2. KHÁM PHÁ DỮ LIỆU (EDA)</a:t>
            </a:r>
          </a:p>
        </p:txBody>
      </p:sp>
      <p:sp>
        <p:nvSpPr>
          <p:cNvPr name="TextBox 15" id="15"/>
          <p:cNvSpPr txBox="true"/>
          <p:nvPr/>
        </p:nvSpPr>
        <p:spPr>
          <a:xfrm rot="0">
            <a:off x="1271259" y="976818"/>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
        <p:nvSpPr>
          <p:cNvPr name="TextBox 16" id="16"/>
          <p:cNvSpPr txBox="true"/>
          <p:nvPr/>
        </p:nvSpPr>
        <p:spPr>
          <a:xfrm rot="0">
            <a:off x="11353508" y="2265188"/>
            <a:ext cx="6421393" cy="3125202"/>
          </a:xfrm>
          <a:prstGeom prst="rect">
            <a:avLst/>
          </a:prstGeom>
        </p:spPr>
        <p:txBody>
          <a:bodyPr anchor="t" rtlCol="false" tIns="0" lIns="0" bIns="0" rIns="0">
            <a:spAutoFit/>
          </a:bodyPr>
          <a:lstStyle/>
          <a:p>
            <a:pPr>
              <a:lnSpc>
                <a:spcPts val="3526"/>
              </a:lnSpc>
            </a:pPr>
            <a:r>
              <a:rPr lang="en-US" sz="2382" spc="69">
                <a:solidFill>
                  <a:srgbClr val="562429"/>
                </a:solidFill>
                <a:latin typeface="Livvic"/>
              </a:rPr>
              <a:t>Dữ liệu của phần này tập trung vào type of lession 1, dữ liệu trong cột type of lesion 2, và type of lesion 3 không có nhiều</a:t>
            </a:r>
          </a:p>
          <a:p>
            <a:pPr algn="l">
              <a:lnSpc>
                <a:spcPts val="3526"/>
              </a:lnSpc>
            </a:pPr>
            <a:r>
              <a:rPr lang="en-US" sz="2382" spc="69">
                <a:solidFill>
                  <a:srgbClr val="562429"/>
                </a:solidFill>
                <a:latin typeface="Livvic Bold"/>
              </a:rPr>
              <a:t>=&gt; Loại bỏ  type of lesion 2, và type of lesion 3, type of lesion 1  chuyển thành 5 cột mới </a:t>
            </a:r>
            <a:r>
              <a:rPr lang="en-US" sz="2382" spc="69">
                <a:solidFill>
                  <a:srgbClr val="562429"/>
                </a:solidFill>
                <a:latin typeface="Livvic"/>
              </a:rPr>
              <a:t>“site of lesion”, “type”, “subtype”, “specific code”, “none”</a:t>
            </a:r>
            <a:r>
              <a:rPr lang="en-US" sz="2382" spc="69">
                <a:solidFill>
                  <a:srgbClr val="562429"/>
                </a:solidFill>
                <a:latin typeface="Livvic Bold"/>
              </a:rPr>
              <a:t> </a:t>
            </a:r>
          </a:p>
        </p:txBody>
      </p:sp>
      <p:sp>
        <p:nvSpPr>
          <p:cNvPr name="Freeform 17" id="17"/>
          <p:cNvSpPr/>
          <p:nvPr/>
        </p:nvSpPr>
        <p:spPr>
          <a:xfrm flipH="false" flipV="false" rot="0">
            <a:off x="158643" y="6339462"/>
            <a:ext cx="5275897" cy="3876101"/>
          </a:xfrm>
          <a:custGeom>
            <a:avLst/>
            <a:gdLst/>
            <a:ahLst/>
            <a:cxnLst/>
            <a:rect r="r" b="b" t="t" l="l"/>
            <a:pathLst>
              <a:path h="3876101" w="5275897">
                <a:moveTo>
                  <a:pt x="0" y="0"/>
                </a:moveTo>
                <a:lnTo>
                  <a:pt x="5275897" y="0"/>
                </a:lnTo>
                <a:lnTo>
                  <a:pt x="5275897" y="3876100"/>
                </a:lnTo>
                <a:lnTo>
                  <a:pt x="0" y="3876100"/>
                </a:lnTo>
                <a:lnTo>
                  <a:pt x="0" y="0"/>
                </a:lnTo>
                <a:close/>
              </a:path>
            </a:pathLst>
          </a:custGeom>
          <a:blipFill>
            <a:blip r:embed="rId10"/>
            <a:stretch>
              <a:fillRect l="0" t="-2113" r="-98169" b="-11848"/>
            </a:stretch>
          </a:blipFill>
        </p:spPr>
      </p:sp>
      <p:sp>
        <p:nvSpPr>
          <p:cNvPr name="TextBox 18" id="18"/>
          <p:cNvSpPr txBox="true"/>
          <p:nvPr/>
        </p:nvSpPr>
        <p:spPr>
          <a:xfrm rot="0">
            <a:off x="5700987" y="7387201"/>
            <a:ext cx="8568037" cy="2677527"/>
          </a:xfrm>
          <a:prstGeom prst="rect">
            <a:avLst/>
          </a:prstGeom>
        </p:spPr>
        <p:txBody>
          <a:bodyPr anchor="t" rtlCol="false" tIns="0" lIns="0" bIns="0" rIns="0">
            <a:spAutoFit/>
          </a:bodyPr>
          <a:lstStyle/>
          <a:p>
            <a:pPr marL="514392" indent="-257196" lvl="1">
              <a:lnSpc>
                <a:spcPts val="3526"/>
              </a:lnSpc>
              <a:buFont typeface="Arial"/>
              <a:buChar char="•"/>
            </a:pPr>
            <a:r>
              <a:rPr lang="en-US" sz="2382" spc="69">
                <a:solidFill>
                  <a:srgbClr val="562429"/>
                </a:solidFill>
                <a:latin typeface="Livvic Bold"/>
              </a:rPr>
              <a:t>Đề xuất sử dụng phương pháp SMOTE xử lý  mất cân bằng dữ liệu của biến “outcome”</a:t>
            </a:r>
          </a:p>
          <a:p>
            <a:pPr marL="514392" indent="-257196" lvl="1">
              <a:lnSpc>
                <a:spcPts val="3526"/>
              </a:lnSpc>
              <a:buFont typeface="Arial"/>
              <a:buChar char="•"/>
            </a:pPr>
            <a:r>
              <a:rPr lang="en-US" sz="2382" spc="69">
                <a:solidFill>
                  <a:srgbClr val="562429"/>
                </a:solidFill>
                <a:latin typeface="Livvic Bold"/>
              </a:rPr>
              <a:t>Mã hóa để kiểm tra tình trạng sau bệnh của ngựa là chỉ sống '1' hoặc chết '0' từ 3 giá trị ban đầu là '1.0', '2.0', '3.0</a:t>
            </a:r>
          </a:p>
          <a:p>
            <a:pPr algn="l">
              <a:lnSpc>
                <a:spcPts val="3526"/>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8070918"/>
            <a:ext cx="4018976" cy="4018976"/>
          </a:xfrm>
          <a:custGeom>
            <a:avLst/>
            <a:gdLst/>
            <a:ahLst/>
            <a:cxnLst/>
            <a:rect r="r" b="b" t="t" l="l"/>
            <a:pathLst>
              <a:path h="4018976" w="4018976">
                <a:moveTo>
                  <a:pt x="4018976" y="4018975"/>
                </a:moveTo>
                <a:lnTo>
                  <a:pt x="0" y="4018975"/>
                </a:lnTo>
                <a:lnTo>
                  <a:pt x="0" y="0"/>
                </a:lnTo>
                <a:lnTo>
                  <a:pt x="4018976" y="0"/>
                </a:lnTo>
                <a:lnTo>
                  <a:pt x="4018976" y="401897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1284297" y="1028700"/>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2" id="12"/>
          <p:cNvSpPr/>
          <p:nvPr/>
        </p:nvSpPr>
        <p:spPr>
          <a:xfrm flipH="false" flipV="false" rot="0">
            <a:off x="342809" y="2715691"/>
            <a:ext cx="10918670" cy="7364714"/>
          </a:xfrm>
          <a:custGeom>
            <a:avLst/>
            <a:gdLst/>
            <a:ahLst/>
            <a:cxnLst/>
            <a:rect r="r" b="b" t="t" l="l"/>
            <a:pathLst>
              <a:path h="7364714" w="10918670">
                <a:moveTo>
                  <a:pt x="0" y="0"/>
                </a:moveTo>
                <a:lnTo>
                  <a:pt x="10918670" y="0"/>
                </a:lnTo>
                <a:lnTo>
                  <a:pt x="10918670" y="7364714"/>
                </a:lnTo>
                <a:lnTo>
                  <a:pt x="0" y="7364714"/>
                </a:lnTo>
                <a:lnTo>
                  <a:pt x="0" y="0"/>
                </a:lnTo>
                <a:close/>
              </a:path>
            </a:pathLst>
          </a:custGeom>
          <a:blipFill>
            <a:blip r:embed="rId9"/>
            <a:stretch>
              <a:fillRect l="0" t="0" r="0" b="0"/>
            </a:stretch>
          </a:blipFill>
        </p:spPr>
      </p:sp>
      <p:sp>
        <p:nvSpPr>
          <p:cNvPr name="TextBox 13" id="13"/>
          <p:cNvSpPr txBox="true"/>
          <p:nvPr/>
        </p:nvSpPr>
        <p:spPr>
          <a:xfrm rot="0">
            <a:off x="11506501" y="7239953"/>
            <a:ext cx="6514354" cy="3428047"/>
          </a:xfrm>
          <a:prstGeom prst="rect">
            <a:avLst/>
          </a:prstGeom>
        </p:spPr>
        <p:txBody>
          <a:bodyPr anchor="t" rtlCol="false" tIns="0" lIns="0" bIns="0" rIns="0">
            <a:spAutoFit/>
          </a:bodyPr>
          <a:lstStyle/>
          <a:p>
            <a:pPr>
              <a:lnSpc>
                <a:spcPts val="3022"/>
              </a:lnSpc>
            </a:pPr>
            <a:r>
              <a:rPr lang="en-US" sz="2325" spc="116">
                <a:solidFill>
                  <a:srgbClr val="562429"/>
                </a:solidFill>
                <a:latin typeface="Livvic Bold"/>
              </a:rPr>
              <a:t>Các biến rời rạc </a:t>
            </a:r>
            <a:r>
              <a:rPr lang="en-US" sz="2325" spc="116">
                <a:solidFill>
                  <a:srgbClr val="562429"/>
                </a:solidFill>
                <a:latin typeface="Livvic"/>
              </a:rPr>
              <a:t>'Surgery', 'Age', 'pain'</a:t>
            </a:r>
            <a:r>
              <a:rPr lang="en-US" sz="2325" spc="116">
                <a:solidFill>
                  <a:srgbClr val="562429"/>
                </a:solidFill>
                <a:latin typeface="Livvic Bold"/>
              </a:rPr>
              <a:t>             </a:t>
            </a:r>
          </a:p>
          <a:p>
            <a:pPr>
              <a:lnSpc>
                <a:spcPts val="3022"/>
              </a:lnSpc>
            </a:pPr>
            <a:r>
              <a:rPr lang="en-US" sz="2325" spc="116">
                <a:solidFill>
                  <a:srgbClr val="562429"/>
                </a:solidFill>
                <a:latin typeface="Livvic Bold"/>
              </a:rPr>
              <a:t>       Giá trị rỗng và không có thứ tự tự nhiên, quá nhiều hạng mục</a:t>
            </a:r>
          </a:p>
          <a:p>
            <a:pPr>
              <a:lnSpc>
                <a:spcPts val="3022"/>
              </a:lnSpc>
            </a:pPr>
          </a:p>
          <a:p>
            <a:pPr>
              <a:lnSpc>
                <a:spcPts val="3022"/>
              </a:lnSpc>
            </a:pPr>
            <a:r>
              <a:rPr lang="en-US" sz="2325" spc="116">
                <a:solidFill>
                  <a:srgbClr val="135E6A"/>
                </a:solidFill>
                <a:latin typeface="Livvic Bold"/>
              </a:rPr>
              <a:t>=&gt; Cần chuẩn hóa dữ liệu trước khi áp dụng vào mô hình, sử dụng mã hóa one-hot hoặc giảm số lượng hạng mục </a:t>
            </a:r>
          </a:p>
          <a:p>
            <a:pPr>
              <a:lnSpc>
                <a:spcPts val="3022"/>
              </a:lnSpc>
            </a:pPr>
          </a:p>
          <a:p>
            <a:pPr>
              <a:lnSpc>
                <a:spcPts val="3022"/>
              </a:lnSpc>
              <a:spcBef>
                <a:spcPct val="0"/>
              </a:spcBef>
            </a:pPr>
          </a:p>
        </p:txBody>
      </p:sp>
      <p:sp>
        <p:nvSpPr>
          <p:cNvPr name="Freeform 14" id="14"/>
          <p:cNvSpPr/>
          <p:nvPr/>
        </p:nvSpPr>
        <p:spPr>
          <a:xfrm flipH="true" flipV="true" rot="0">
            <a:off x="14421424" y="8223318"/>
            <a:ext cx="4018976" cy="4018976"/>
          </a:xfrm>
          <a:custGeom>
            <a:avLst/>
            <a:gdLst/>
            <a:ahLst/>
            <a:cxnLst/>
            <a:rect r="r" b="b" t="t" l="l"/>
            <a:pathLst>
              <a:path h="4018976" w="4018976">
                <a:moveTo>
                  <a:pt x="4018976" y="4018975"/>
                </a:moveTo>
                <a:lnTo>
                  <a:pt x="0" y="4018975"/>
                </a:lnTo>
                <a:lnTo>
                  <a:pt x="0" y="0"/>
                </a:lnTo>
                <a:lnTo>
                  <a:pt x="4018976" y="0"/>
                </a:lnTo>
                <a:lnTo>
                  <a:pt x="4018976" y="401897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6" id="16"/>
          <p:cNvSpPr txBox="true"/>
          <p:nvPr/>
        </p:nvSpPr>
        <p:spPr>
          <a:xfrm rot="0">
            <a:off x="5573673" y="2112758"/>
            <a:ext cx="7140654"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3.2. KHÁM PHÁ DỮ LIỆU (EDA)</a:t>
            </a:r>
          </a:p>
        </p:txBody>
      </p:sp>
      <p:sp>
        <p:nvSpPr>
          <p:cNvPr name="TextBox 17" id="17"/>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
        <p:nvSpPr>
          <p:cNvPr name="TextBox 18" id="18"/>
          <p:cNvSpPr txBox="true"/>
          <p:nvPr/>
        </p:nvSpPr>
        <p:spPr>
          <a:xfrm rot="0">
            <a:off x="11506501" y="3233947"/>
            <a:ext cx="7026521" cy="3610292"/>
          </a:xfrm>
          <a:prstGeom prst="rect">
            <a:avLst/>
          </a:prstGeom>
        </p:spPr>
        <p:txBody>
          <a:bodyPr anchor="t" rtlCol="false" tIns="0" lIns="0" bIns="0" rIns="0">
            <a:spAutoFit/>
          </a:bodyPr>
          <a:lstStyle/>
          <a:p>
            <a:pPr>
              <a:lnSpc>
                <a:spcPts val="2892"/>
              </a:lnSpc>
              <a:spcBef>
                <a:spcPct val="0"/>
              </a:spcBef>
            </a:pPr>
            <a:r>
              <a:rPr lang="en-US" sz="2225" spc="111">
                <a:solidFill>
                  <a:srgbClr val="562429"/>
                </a:solidFill>
                <a:latin typeface="Livvic Bold"/>
              </a:rPr>
              <a:t>C</a:t>
            </a:r>
            <a:r>
              <a:rPr lang="en-US" sz="2225" spc="111">
                <a:solidFill>
                  <a:srgbClr val="562429"/>
                </a:solidFill>
                <a:latin typeface="Livvic Bold"/>
              </a:rPr>
              <a:t>ác biến liên tục </a:t>
            </a:r>
            <a:r>
              <a:rPr lang="en-US" sz="2225" spc="111">
                <a:solidFill>
                  <a:srgbClr val="562429"/>
                </a:solidFill>
                <a:latin typeface="Livvic"/>
              </a:rPr>
              <a:t> 'rectal temperature', 'pulse', 'respiratory rate', 'nasogastric reflux PH', 'packed cell volume', 'total protein', và 'abdomcentesis total protein'</a:t>
            </a:r>
          </a:p>
          <a:p>
            <a:pPr>
              <a:lnSpc>
                <a:spcPts val="2892"/>
              </a:lnSpc>
              <a:spcBef>
                <a:spcPct val="0"/>
              </a:spcBef>
            </a:pPr>
            <a:r>
              <a:rPr lang="en-US" sz="2225" spc="111">
                <a:solidFill>
                  <a:srgbClr val="562429"/>
                </a:solidFill>
                <a:latin typeface="Livvic Bold"/>
              </a:rPr>
              <a:t>        Xu hướng lệch phải, phân phối không đều và có nhiều trường hợp đặc biệt.</a:t>
            </a:r>
          </a:p>
          <a:p>
            <a:pPr>
              <a:lnSpc>
                <a:spcPts val="2892"/>
              </a:lnSpc>
              <a:spcBef>
                <a:spcPct val="0"/>
              </a:spcBef>
            </a:pPr>
          </a:p>
          <a:p>
            <a:pPr>
              <a:lnSpc>
                <a:spcPts val="2892"/>
              </a:lnSpc>
              <a:spcBef>
                <a:spcPct val="0"/>
              </a:spcBef>
            </a:pPr>
            <a:r>
              <a:rPr lang="en-US" sz="2225" spc="111">
                <a:solidFill>
                  <a:srgbClr val="135E6A"/>
                </a:solidFill>
                <a:latin typeface="Livvic Bold"/>
              </a:rPr>
              <a:t>=&gt; Thay thế các giá trị thiếu, ngoại lệ và nhiễu bằng giá trị trung bình, trung vị hoặc chuẩn hóa dữ liệu, kỹ thuật như KNN</a:t>
            </a:r>
          </a:p>
        </p:txBody>
      </p:sp>
      <p:sp>
        <p:nvSpPr>
          <p:cNvPr name="Freeform 19" id="19"/>
          <p:cNvSpPr/>
          <p:nvPr/>
        </p:nvSpPr>
        <p:spPr>
          <a:xfrm flipH="false" flipV="false" rot="0">
            <a:off x="11627378" y="4667221"/>
            <a:ext cx="400844" cy="400844"/>
          </a:xfrm>
          <a:custGeom>
            <a:avLst/>
            <a:gdLst/>
            <a:ahLst/>
            <a:cxnLst/>
            <a:rect r="r" b="b" t="t" l="l"/>
            <a:pathLst>
              <a:path h="400844" w="400844">
                <a:moveTo>
                  <a:pt x="0" y="0"/>
                </a:moveTo>
                <a:lnTo>
                  <a:pt x="400844" y="0"/>
                </a:lnTo>
                <a:lnTo>
                  <a:pt x="400844" y="400845"/>
                </a:lnTo>
                <a:lnTo>
                  <a:pt x="0" y="4008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11627378" y="7608641"/>
            <a:ext cx="368297" cy="368297"/>
          </a:xfrm>
          <a:custGeom>
            <a:avLst/>
            <a:gdLst/>
            <a:ahLst/>
            <a:cxnLst/>
            <a:rect r="r" b="b" t="t" l="l"/>
            <a:pathLst>
              <a:path h="368297" w="368297">
                <a:moveTo>
                  <a:pt x="0" y="0"/>
                </a:moveTo>
                <a:lnTo>
                  <a:pt x="368297" y="0"/>
                </a:lnTo>
                <a:lnTo>
                  <a:pt x="368297" y="368297"/>
                </a:lnTo>
                <a:lnTo>
                  <a:pt x="0" y="3682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8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552998" y="2918107"/>
            <a:ext cx="1182004" cy="11820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4" id="14"/>
          <p:cNvSpPr txBox="true"/>
          <p:nvPr/>
        </p:nvSpPr>
        <p:spPr>
          <a:xfrm rot="0">
            <a:off x="8692530" y="3101542"/>
            <a:ext cx="902940" cy="964371"/>
          </a:xfrm>
          <a:prstGeom prst="rect">
            <a:avLst/>
          </a:prstGeom>
        </p:spPr>
        <p:txBody>
          <a:bodyPr anchor="t" rtlCol="false" tIns="0" lIns="0" bIns="0" rIns="0">
            <a:spAutoFit/>
          </a:bodyPr>
          <a:lstStyle/>
          <a:p>
            <a:pPr algn="ctr">
              <a:lnSpc>
                <a:spcPts val="7195"/>
              </a:lnSpc>
            </a:pPr>
            <a:r>
              <a:rPr lang="en-US" sz="7573" spc="-378">
                <a:solidFill>
                  <a:srgbClr val="562429"/>
                </a:solidFill>
                <a:latin typeface="Livvic Bold"/>
              </a:rPr>
              <a:t>1</a:t>
            </a:r>
          </a:p>
        </p:txBody>
      </p:sp>
      <p:sp>
        <p:nvSpPr>
          <p:cNvPr name="TextBox 15" id="15"/>
          <p:cNvSpPr txBox="true"/>
          <p:nvPr/>
        </p:nvSpPr>
        <p:spPr>
          <a:xfrm rot="0">
            <a:off x="2494598" y="4821001"/>
            <a:ext cx="13298805" cy="1067716"/>
          </a:xfrm>
          <a:prstGeom prst="rect">
            <a:avLst/>
          </a:prstGeom>
        </p:spPr>
        <p:txBody>
          <a:bodyPr anchor="t" rtlCol="false" tIns="0" lIns="0" bIns="0" rIns="0">
            <a:spAutoFit/>
          </a:bodyPr>
          <a:lstStyle/>
          <a:p>
            <a:pPr algn="ctr">
              <a:lnSpc>
                <a:spcPts val="8681"/>
              </a:lnSpc>
            </a:pPr>
            <a:r>
              <a:rPr lang="en-US" sz="6677" spc="333">
                <a:solidFill>
                  <a:srgbClr val="562429"/>
                </a:solidFill>
                <a:latin typeface="Livvic Bold"/>
              </a:rPr>
              <a:t>GIỚI THIỆU</a:t>
            </a:r>
          </a:p>
        </p:txBody>
      </p:sp>
      <p:sp>
        <p:nvSpPr>
          <p:cNvPr name="Freeform 16" id="16"/>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09488"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636954" y="3600450"/>
            <a:ext cx="19476950" cy="4319710"/>
            <a:chOff x="0" y="0"/>
            <a:chExt cx="5129732" cy="1137701"/>
          </a:xfrm>
        </p:grpSpPr>
        <p:sp>
          <p:nvSpPr>
            <p:cNvPr name="Freeform 10" id="10"/>
            <p:cNvSpPr/>
            <p:nvPr/>
          </p:nvSpPr>
          <p:spPr>
            <a:xfrm flipH="false" flipV="false" rot="0">
              <a:off x="0" y="0"/>
              <a:ext cx="5129731" cy="1137701"/>
            </a:xfrm>
            <a:custGeom>
              <a:avLst/>
              <a:gdLst/>
              <a:ahLst/>
              <a:cxnLst/>
              <a:rect r="r" b="b" t="t" l="l"/>
              <a:pathLst>
                <a:path h="1137701" w="5129731">
                  <a:moveTo>
                    <a:pt x="20272" y="0"/>
                  </a:moveTo>
                  <a:lnTo>
                    <a:pt x="5109459" y="0"/>
                  </a:lnTo>
                  <a:cubicBezTo>
                    <a:pt x="5114836" y="0"/>
                    <a:pt x="5119992" y="2136"/>
                    <a:pt x="5123794" y="5938"/>
                  </a:cubicBezTo>
                  <a:cubicBezTo>
                    <a:pt x="5127596" y="9739"/>
                    <a:pt x="5129731" y="14896"/>
                    <a:pt x="5129731" y="20272"/>
                  </a:cubicBezTo>
                  <a:lnTo>
                    <a:pt x="5129731" y="1117429"/>
                  </a:lnTo>
                  <a:cubicBezTo>
                    <a:pt x="5129731" y="1122806"/>
                    <a:pt x="5127596" y="1127962"/>
                    <a:pt x="5123794" y="1131764"/>
                  </a:cubicBezTo>
                  <a:cubicBezTo>
                    <a:pt x="5119992" y="1135565"/>
                    <a:pt x="5114836" y="1137701"/>
                    <a:pt x="5109459" y="1137701"/>
                  </a:cubicBezTo>
                  <a:lnTo>
                    <a:pt x="20272" y="1137701"/>
                  </a:lnTo>
                  <a:cubicBezTo>
                    <a:pt x="14896" y="1137701"/>
                    <a:pt x="9739" y="1135565"/>
                    <a:pt x="5938" y="1131764"/>
                  </a:cubicBezTo>
                  <a:cubicBezTo>
                    <a:pt x="2136" y="1127962"/>
                    <a:pt x="0" y="1122806"/>
                    <a:pt x="0" y="1117429"/>
                  </a:cubicBezTo>
                  <a:lnTo>
                    <a:pt x="0" y="20272"/>
                  </a:lnTo>
                  <a:cubicBezTo>
                    <a:pt x="0" y="14896"/>
                    <a:pt x="2136" y="9739"/>
                    <a:pt x="5938" y="5938"/>
                  </a:cubicBezTo>
                  <a:cubicBezTo>
                    <a:pt x="9739" y="2136"/>
                    <a:pt x="14896" y="0"/>
                    <a:pt x="20272" y="0"/>
                  </a:cubicBezTo>
                  <a:close/>
                </a:path>
              </a:pathLst>
            </a:custGeom>
            <a:solidFill>
              <a:srgbClr val="135E6A">
                <a:alpha val="16863"/>
              </a:srgbClr>
            </a:solidFill>
          </p:spPr>
        </p:sp>
        <p:sp>
          <p:nvSpPr>
            <p:cNvPr name="TextBox 11" id="11"/>
            <p:cNvSpPr txBox="true"/>
            <p:nvPr/>
          </p:nvSpPr>
          <p:spPr>
            <a:xfrm>
              <a:off x="0" y="-28575"/>
              <a:ext cx="5129732" cy="1166276"/>
            </a:xfrm>
            <a:prstGeom prst="rect">
              <a:avLst/>
            </a:prstGeom>
          </p:spPr>
          <p:txBody>
            <a:bodyPr anchor="ctr" rtlCol="false" tIns="50800" lIns="50800" bIns="50800" rIns="50800"/>
            <a:lstStyle/>
            <a:p>
              <a:pPr algn="ctr">
                <a:lnSpc>
                  <a:spcPts val="3022"/>
                </a:lnSpc>
              </a:pPr>
            </a:p>
          </p:txBody>
        </p:sp>
      </p:grpSp>
      <p:sp>
        <p:nvSpPr>
          <p:cNvPr name="TextBox 12" id="12"/>
          <p:cNvSpPr txBox="true"/>
          <p:nvPr/>
        </p:nvSpPr>
        <p:spPr>
          <a:xfrm rot="0">
            <a:off x="5648063" y="3524921"/>
            <a:ext cx="7941691" cy="4375517"/>
          </a:xfrm>
          <a:prstGeom prst="rect">
            <a:avLst/>
          </a:prstGeom>
        </p:spPr>
        <p:txBody>
          <a:bodyPr anchor="t" rtlCol="false" tIns="0" lIns="0" bIns="0" rIns="0">
            <a:spAutoFit/>
          </a:bodyPr>
          <a:lstStyle/>
          <a:p>
            <a:pPr>
              <a:lnSpc>
                <a:spcPts val="5006"/>
              </a:lnSpc>
            </a:pPr>
            <a:r>
              <a:rPr lang="en-US" sz="3382" spc="98">
                <a:solidFill>
                  <a:srgbClr val="562429"/>
                </a:solidFill>
                <a:latin typeface="Livvic Bold"/>
              </a:rPr>
              <a:t>Các bước tiền xử lý dữ liệu</a:t>
            </a:r>
          </a:p>
          <a:p>
            <a:pPr marL="730287" indent="-365143" lvl="1">
              <a:lnSpc>
                <a:spcPts val="5006"/>
              </a:lnSpc>
              <a:buFont typeface="Arial"/>
              <a:buChar char="•"/>
            </a:pPr>
            <a:r>
              <a:rPr lang="en-US" sz="3382" spc="98">
                <a:solidFill>
                  <a:srgbClr val="562429"/>
                </a:solidFill>
                <a:latin typeface="Livvic"/>
              </a:rPr>
              <a:t>Chia dữ liệu thành 2 tập train/test.</a:t>
            </a:r>
          </a:p>
          <a:p>
            <a:pPr marL="730287" indent="-365143" lvl="1">
              <a:lnSpc>
                <a:spcPts val="5006"/>
              </a:lnSpc>
              <a:buFont typeface="Arial"/>
              <a:buChar char="•"/>
            </a:pPr>
            <a:r>
              <a:rPr lang="en-US" sz="3382" spc="98">
                <a:solidFill>
                  <a:srgbClr val="562429"/>
                </a:solidFill>
                <a:latin typeface="Livvic"/>
              </a:rPr>
              <a:t>Xử lí các dữ liệu bị nhiễu.</a:t>
            </a:r>
          </a:p>
          <a:p>
            <a:pPr marL="730287" indent="-365143" lvl="1">
              <a:lnSpc>
                <a:spcPts val="5006"/>
              </a:lnSpc>
              <a:buFont typeface="Arial"/>
              <a:buChar char="•"/>
            </a:pPr>
            <a:r>
              <a:rPr lang="en-US" sz="3382" spc="98">
                <a:solidFill>
                  <a:srgbClr val="562429"/>
                </a:solidFill>
                <a:latin typeface="Livvic"/>
              </a:rPr>
              <a:t>Loại bỏ các cột/hàng.</a:t>
            </a:r>
          </a:p>
          <a:p>
            <a:pPr marL="730287" indent="-365143" lvl="1">
              <a:lnSpc>
                <a:spcPts val="5006"/>
              </a:lnSpc>
              <a:buFont typeface="Arial"/>
              <a:buChar char="•"/>
            </a:pPr>
            <a:r>
              <a:rPr lang="en-US" sz="3382" spc="98">
                <a:solidFill>
                  <a:srgbClr val="562429"/>
                </a:solidFill>
                <a:latin typeface="Livvic"/>
              </a:rPr>
              <a:t>Điền dữ liệu bị thiếu.</a:t>
            </a:r>
          </a:p>
          <a:p>
            <a:pPr marL="730287" indent="-365143" lvl="1">
              <a:lnSpc>
                <a:spcPts val="5006"/>
              </a:lnSpc>
              <a:buFont typeface="Arial"/>
              <a:buChar char="•"/>
            </a:pPr>
            <a:r>
              <a:rPr lang="en-US" sz="3382" spc="98">
                <a:solidFill>
                  <a:srgbClr val="562429"/>
                </a:solidFill>
                <a:latin typeface="Livvic"/>
              </a:rPr>
              <a:t>Cân bằng dữ liệu.</a:t>
            </a:r>
          </a:p>
          <a:p>
            <a:pPr algn="l" marL="730287" indent="-365143" lvl="1">
              <a:lnSpc>
                <a:spcPts val="5006"/>
              </a:lnSpc>
              <a:buFont typeface="Arial"/>
              <a:buChar char="•"/>
            </a:pPr>
            <a:r>
              <a:rPr lang="en-US" sz="3382" spc="98">
                <a:solidFill>
                  <a:srgbClr val="562429"/>
                </a:solidFill>
                <a:latin typeface="Livvic"/>
              </a:rPr>
              <a:t>Chuẩn hoá dữ liệu.</a:t>
            </a:r>
          </a:p>
        </p:txBody>
      </p:sp>
      <p:sp>
        <p:nvSpPr>
          <p:cNvPr name="TextBox 13" id="13"/>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4" id="14"/>
          <p:cNvSpPr txBox="true"/>
          <p:nvPr/>
        </p:nvSpPr>
        <p:spPr>
          <a:xfrm rot="0">
            <a:off x="6282002" y="2380875"/>
            <a:ext cx="5639038"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3.3. TIỀN XỬ LÝ DỮ LIỆU</a:t>
            </a:r>
          </a:p>
        </p:txBody>
      </p:sp>
      <p:grpSp>
        <p:nvGrpSpPr>
          <p:cNvPr name="Group 15" id="15"/>
          <p:cNvGrpSpPr/>
          <p:nvPr/>
        </p:nvGrpSpPr>
        <p:grpSpPr>
          <a:xfrm rot="0">
            <a:off x="1284297" y="1028700"/>
            <a:ext cx="1076612" cy="107661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7" id="17"/>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8" id="18"/>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sp>
        <p:nvSpPr>
          <p:cNvPr name="Freeform 8" id="8"/>
          <p:cNvSpPr/>
          <p:nvPr/>
        </p:nvSpPr>
        <p:spPr>
          <a:xfrm flipH="false" flipV="false" rot="0">
            <a:off x="1284297" y="4057076"/>
            <a:ext cx="14069731" cy="1753950"/>
          </a:xfrm>
          <a:custGeom>
            <a:avLst/>
            <a:gdLst/>
            <a:ahLst/>
            <a:cxnLst/>
            <a:rect r="r" b="b" t="t" l="l"/>
            <a:pathLst>
              <a:path h="1753950" w="14069731">
                <a:moveTo>
                  <a:pt x="0" y="0"/>
                </a:moveTo>
                <a:lnTo>
                  <a:pt x="14069730" y="0"/>
                </a:lnTo>
                <a:lnTo>
                  <a:pt x="14069730" y="1753950"/>
                </a:lnTo>
                <a:lnTo>
                  <a:pt x="0" y="1753950"/>
                </a:lnTo>
                <a:lnTo>
                  <a:pt x="0" y="0"/>
                </a:lnTo>
                <a:close/>
              </a:path>
            </a:pathLst>
          </a:custGeom>
          <a:blipFill>
            <a:blip r:embed="rId7"/>
            <a:stretch>
              <a:fillRect l="0" t="0" r="0" b="0"/>
            </a:stretch>
          </a:blipFill>
        </p:spPr>
      </p:sp>
      <p:sp>
        <p:nvSpPr>
          <p:cNvPr name="Freeform 9" id="9"/>
          <p:cNvSpPr/>
          <p:nvPr/>
        </p:nvSpPr>
        <p:spPr>
          <a:xfrm flipH="false" flipV="false" rot="0">
            <a:off x="1284297" y="7284778"/>
            <a:ext cx="9143403" cy="1679401"/>
          </a:xfrm>
          <a:custGeom>
            <a:avLst/>
            <a:gdLst/>
            <a:ahLst/>
            <a:cxnLst/>
            <a:rect r="r" b="b" t="t" l="l"/>
            <a:pathLst>
              <a:path h="1679401" w="9143403">
                <a:moveTo>
                  <a:pt x="0" y="0"/>
                </a:moveTo>
                <a:lnTo>
                  <a:pt x="9143403" y="0"/>
                </a:lnTo>
                <a:lnTo>
                  <a:pt x="9143403" y="1679401"/>
                </a:lnTo>
                <a:lnTo>
                  <a:pt x="0" y="1679401"/>
                </a:lnTo>
                <a:lnTo>
                  <a:pt x="0" y="0"/>
                </a:lnTo>
                <a:close/>
              </a:path>
            </a:pathLst>
          </a:custGeom>
          <a:blipFill>
            <a:blip r:embed="rId8"/>
            <a:stretch>
              <a:fillRect l="0" t="0" r="0" b="0"/>
            </a:stretch>
          </a:blipFill>
        </p:spPr>
      </p:sp>
      <p:sp>
        <p:nvSpPr>
          <p:cNvPr name="TextBox 10" id="10"/>
          <p:cNvSpPr txBox="true"/>
          <p:nvPr/>
        </p:nvSpPr>
        <p:spPr>
          <a:xfrm rot="0">
            <a:off x="1463694" y="3201466"/>
            <a:ext cx="7941691" cy="1232267"/>
          </a:xfrm>
          <a:prstGeom prst="rect">
            <a:avLst/>
          </a:prstGeom>
        </p:spPr>
        <p:txBody>
          <a:bodyPr anchor="t" rtlCol="false" tIns="0" lIns="0" bIns="0" rIns="0">
            <a:spAutoFit/>
          </a:bodyPr>
          <a:lstStyle/>
          <a:p>
            <a:pPr marL="730287" indent="-365143" lvl="1">
              <a:lnSpc>
                <a:spcPts val="5006"/>
              </a:lnSpc>
              <a:buFont typeface="Arial"/>
              <a:buChar char="•"/>
            </a:pPr>
            <a:r>
              <a:rPr lang="en-US" sz="3382" spc="98">
                <a:solidFill>
                  <a:srgbClr val="562429"/>
                </a:solidFill>
                <a:latin typeface="Livvic"/>
              </a:rPr>
              <a:t>Chia dữ liệu thành 2 tập train/test.</a:t>
            </a:r>
          </a:p>
          <a:p>
            <a:pPr algn="l">
              <a:lnSpc>
                <a:spcPts val="5006"/>
              </a:lnSpc>
            </a:pPr>
          </a:p>
        </p:txBody>
      </p:sp>
      <p:sp>
        <p:nvSpPr>
          <p:cNvPr name="TextBox 11" id="11"/>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2" id="12"/>
          <p:cNvSpPr txBox="true"/>
          <p:nvPr/>
        </p:nvSpPr>
        <p:spPr>
          <a:xfrm rot="0">
            <a:off x="6324481" y="2112758"/>
            <a:ext cx="5639038"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3.3. TIỀN XỬ LÝ DỮ LIỆU</a:t>
            </a:r>
          </a:p>
        </p:txBody>
      </p:sp>
      <p:sp>
        <p:nvSpPr>
          <p:cNvPr name="TextBox 13" id="13"/>
          <p:cNvSpPr txBox="true"/>
          <p:nvPr/>
        </p:nvSpPr>
        <p:spPr>
          <a:xfrm rot="0">
            <a:off x="1463694" y="6387040"/>
            <a:ext cx="7941691" cy="603617"/>
          </a:xfrm>
          <a:prstGeom prst="rect">
            <a:avLst/>
          </a:prstGeom>
        </p:spPr>
        <p:txBody>
          <a:bodyPr anchor="t" rtlCol="false" tIns="0" lIns="0" bIns="0" rIns="0">
            <a:spAutoFit/>
          </a:bodyPr>
          <a:lstStyle/>
          <a:p>
            <a:pPr algn="l" marL="730287" indent="-365143" lvl="1">
              <a:lnSpc>
                <a:spcPts val="5006"/>
              </a:lnSpc>
              <a:buFont typeface="Arial"/>
              <a:buChar char="•"/>
            </a:pPr>
            <a:r>
              <a:rPr lang="en-US" sz="3382" spc="98">
                <a:solidFill>
                  <a:srgbClr val="562429"/>
                </a:solidFill>
                <a:latin typeface="Livvic"/>
              </a:rPr>
              <a:t>Xử lí dữ liệu bị nhiễu</a:t>
            </a:r>
          </a:p>
        </p:txBody>
      </p:sp>
      <p:grpSp>
        <p:nvGrpSpPr>
          <p:cNvPr name="Group 14" id="14"/>
          <p:cNvGrpSpPr/>
          <p:nvPr/>
        </p:nvGrpSpPr>
        <p:grpSpPr>
          <a:xfrm rot="0">
            <a:off x="1284297" y="1028700"/>
            <a:ext cx="1076612" cy="107661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7" id="17"/>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sp>
        <p:nvSpPr>
          <p:cNvPr name="TextBox 8" id="8"/>
          <p:cNvSpPr txBox="true"/>
          <p:nvPr/>
        </p:nvSpPr>
        <p:spPr>
          <a:xfrm rot="0">
            <a:off x="1816639" y="2508628"/>
            <a:ext cx="6533556" cy="7778372"/>
          </a:xfrm>
          <a:prstGeom prst="rect">
            <a:avLst/>
          </a:prstGeom>
        </p:spPr>
        <p:txBody>
          <a:bodyPr anchor="t" rtlCol="false" tIns="0" lIns="0" bIns="0" rIns="0">
            <a:spAutoFit/>
          </a:bodyPr>
          <a:lstStyle/>
          <a:p>
            <a:pPr>
              <a:lnSpc>
                <a:spcPts val="4011"/>
              </a:lnSpc>
            </a:pPr>
            <a:r>
              <a:rPr lang="en-US" sz="2710" spc="78">
                <a:solidFill>
                  <a:srgbClr val="562429"/>
                </a:solidFill>
                <a:latin typeface="Livvic Bold"/>
              </a:rPr>
              <a:t>     </a:t>
            </a:r>
            <a:r>
              <a:rPr lang="en-US" sz="2710" spc="78" u="sng">
                <a:solidFill>
                  <a:srgbClr val="562429"/>
                </a:solidFill>
                <a:latin typeface="Livvic Bold"/>
              </a:rPr>
              <a:t>Loại bỏ cột/hàng:</a:t>
            </a:r>
          </a:p>
          <a:p>
            <a:pPr>
              <a:lnSpc>
                <a:spcPts val="3419"/>
              </a:lnSpc>
            </a:pPr>
          </a:p>
          <a:p>
            <a:pPr marL="498863" indent="-249432" lvl="1">
              <a:lnSpc>
                <a:spcPts val="3419"/>
              </a:lnSpc>
              <a:buFont typeface="Arial"/>
              <a:buChar char="•"/>
            </a:pPr>
            <a:r>
              <a:rPr lang="en-US" sz="2310" spc="67">
                <a:solidFill>
                  <a:srgbClr val="562429"/>
                </a:solidFill>
                <a:latin typeface="Livvic"/>
              </a:rPr>
              <a:t>“</a:t>
            </a:r>
            <a:r>
              <a:rPr lang="en-US" sz="2310" spc="67">
                <a:solidFill>
                  <a:srgbClr val="562429"/>
                </a:solidFill>
                <a:latin typeface="Livvic Bold Italics"/>
              </a:rPr>
              <a:t>nasogastric reflux PH”, “abdominocentesis appearance”, “abdomcentesis total protein</a:t>
            </a:r>
            <a:r>
              <a:rPr lang="en-US" sz="2310" spc="67">
                <a:solidFill>
                  <a:srgbClr val="562429"/>
                </a:solidFill>
                <a:latin typeface="Livvic"/>
              </a:rPr>
              <a:t>” do dữ liệu thiếu quá nhiều.</a:t>
            </a:r>
          </a:p>
          <a:p>
            <a:pPr marL="498863" indent="-249432" lvl="1">
              <a:lnSpc>
                <a:spcPts val="3419"/>
              </a:lnSpc>
              <a:buFont typeface="Arial"/>
              <a:buChar char="•"/>
            </a:pPr>
            <a:r>
              <a:rPr lang="en-US" sz="2310" spc="67">
                <a:solidFill>
                  <a:srgbClr val="562429"/>
                </a:solidFill>
                <a:latin typeface="Livvic"/>
              </a:rPr>
              <a:t>Hospital ID” và “cp_data” vì không ảnh hưởng lớn đến kết quả.</a:t>
            </a:r>
          </a:p>
          <a:p>
            <a:pPr marL="498863" indent="-249432" lvl="1">
              <a:lnSpc>
                <a:spcPts val="3419"/>
              </a:lnSpc>
              <a:buFont typeface="Arial"/>
              <a:buChar char="•"/>
            </a:pPr>
            <a:r>
              <a:rPr lang="en-US" sz="2310" spc="67">
                <a:solidFill>
                  <a:srgbClr val="562429"/>
                </a:solidFill>
                <a:latin typeface="Livvic"/>
              </a:rPr>
              <a:t>“Surgical lesion” loại bỏ vì sử dụng cho mục đích phân loại khác.</a:t>
            </a:r>
          </a:p>
          <a:p>
            <a:pPr marL="498863" indent="-249432" lvl="1">
              <a:lnSpc>
                <a:spcPts val="3419"/>
              </a:lnSpc>
              <a:buFont typeface="Arial"/>
              <a:buChar char="•"/>
            </a:pPr>
            <a:r>
              <a:rPr lang="en-US" sz="2310" spc="67">
                <a:solidFill>
                  <a:srgbClr val="562429"/>
                </a:solidFill>
                <a:latin typeface="Livvic"/>
              </a:rPr>
              <a:t>Loại</a:t>
            </a:r>
            <a:r>
              <a:rPr lang="en-US" sz="2310" spc="67">
                <a:solidFill>
                  <a:srgbClr val="562429"/>
                </a:solidFill>
                <a:latin typeface="Livvic Bold"/>
              </a:rPr>
              <a:t> “lesion type 2” và “lesion type 3”</a:t>
            </a:r>
            <a:r>
              <a:rPr lang="en-US" sz="2310" spc="67">
                <a:solidFill>
                  <a:srgbClr val="562429"/>
                </a:solidFill>
                <a:latin typeface="Livvic"/>
              </a:rPr>
              <a:t> sau khi phân tích ở phần khám phá dữ liệu.</a:t>
            </a:r>
          </a:p>
          <a:p>
            <a:pPr marL="498863" indent="-249432" lvl="1">
              <a:lnSpc>
                <a:spcPts val="3419"/>
              </a:lnSpc>
              <a:buFont typeface="Arial"/>
              <a:buChar char="•"/>
            </a:pPr>
            <a:r>
              <a:rPr lang="en-US" sz="2310" spc="67">
                <a:solidFill>
                  <a:srgbClr val="562429"/>
                </a:solidFill>
                <a:latin typeface="Livvic"/>
              </a:rPr>
              <a:t>Chia cột </a:t>
            </a:r>
            <a:r>
              <a:rPr lang="en-US" sz="2310" spc="67">
                <a:solidFill>
                  <a:srgbClr val="562429"/>
                </a:solidFill>
                <a:latin typeface="Livvic Bold"/>
              </a:rPr>
              <a:t>“lesion type 1”</a:t>
            </a:r>
            <a:r>
              <a:rPr lang="en-US" sz="2310" spc="67">
                <a:solidFill>
                  <a:srgbClr val="562429"/>
                </a:solidFill>
                <a:latin typeface="Livvic"/>
              </a:rPr>
              <a:t> thành 5 cột mới:</a:t>
            </a:r>
            <a:r>
              <a:rPr lang="en-US" sz="2310" spc="67">
                <a:solidFill>
                  <a:srgbClr val="562429"/>
                </a:solidFill>
                <a:latin typeface="Livvic Bold"/>
              </a:rPr>
              <a:t> “site of lesion”, “type”, “subtype”, “specific code”, “none” </a:t>
            </a:r>
            <a:r>
              <a:rPr lang="en-US" sz="2310" spc="67">
                <a:solidFill>
                  <a:srgbClr val="562429"/>
                </a:solidFill>
                <a:latin typeface="Livvic"/>
              </a:rPr>
              <a:t>và sau đó loại bỏ cột gốc </a:t>
            </a:r>
            <a:r>
              <a:rPr lang="en-US" sz="2310" spc="67">
                <a:solidFill>
                  <a:srgbClr val="562429"/>
                </a:solidFill>
                <a:latin typeface="Livvic Bold"/>
              </a:rPr>
              <a:t>“lesion type 1”.</a:t>
            </a:r>
          </a:p>
          <a:p>
            <a:pPr>
              <a:lnSpc>
                <a:spcPts val="3419"/>
              </a:lnSpc>
            </a:pPr>
          </a:p>
          <a:p>
            <a:pPr algn="l">
              <a:lnSpc>
                <a:spcPts val="3419"/>
              </a:lnSpc>
            </a:pPr>
          </a:p>
        </p:txBody>
      </p:sp>
      <p:sp>
        <p:nvSpPr>
          <p:cNvPr name="Freeform 9" id="9"/>
          <p:cNvSpPr/>
          <p:nvPr/>
        </p:nvSpPr>
        <p:spPr>
          <a:xfrm flipH="false" flipV="false" rot="0">
            <a:off x="9239250" y="2677591"/>
            <a:ext cx="6815241" cy="7092785"/>
          </a:xfrm>
          <a:custGeom>
            <a:avLst/>
            <a:gdLst/>
            <a:ahLst/>
            <a:cxnLst/>
            <a:rect r="r" b="b" t="t" l="l"/>
            <a:pathLst>
              <a:path h="7092785" w="6815241">
                <a:moveTo>
                  <a:pt x="0" y="0"/>
                </a:moveTo>
                <a:lnTo>
                  <a:pt x="6815241" y="0"/>
                </a:lnTo>
                <a:lnTo>
                  <a:pt x="6815241" y="7092785"/>
                </a:lnTo>
                <a:lnTo>
                  <a:pt x="0" y="7092785"/>
                </a:lnTo>
                <a:lnTo>
                  <a:pt x="0" y="0"/>
                </a:lnTo>
                <a:close/>
              </a:path>
            </a:pathLst>
          </a:custGeom>
          <a:blipFill>
            <a:blip r:embed="rId7"/>
            <a:stretch>
              <a:fillRect l="0" t="0" r="0" b="0"/>
            </a:stretch>
          </a:blipFill>
        </p:spPr>
      </p:sp>
      <p:sp>
        <p:nvSpPr>
          <p:cNvPr name="TextBox 10" id="10"/>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1" id="11"/>
          <p:cNvSpPr txBox="true"/>
          <p:nvPr/>
        </p:nvSpPr>
        <p:spPr>
          <a:xfrm rot="0">
            <a:off x="6324481" y="2112758"/>
            <a:ext cx="5639038"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3.3. TIỀN XỬ LÝ DỮ LIỆU</a:t>
            </a:r>
          </a:p>
        </p:txBody>
      </p:sp>
      <p:grpSp>
        <p:nvGrpSpPr>
          <p:cNvPr name="Group 12" id="12"/>
          <p:cNvGrpSpPr/>
          <p:nvPr/>
        </p:nvGrpSpPr>
        <p:grpSpPr>
          <a:xfrm rot="0">
            <a:off x="1284297" y="1028700"/>
            <a:ext cx="1076612" cy="107661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grpSp>
        <p:nvGrpSpPr>
          <p:cNvPr name="Group 7" id="7"/>
          <p:cNvGrpSpPr/>
          <p:nvPr/>
        </p:nvGrpSpPr>
        <p:grpSpPr>
          <a:xfrm rot="0">
            <a:off x="1284297" y="1028700"/>
            <a:ext cx="1076612" cy="107661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0" id="10"/>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sp>
        <p:nvSpPr>
          <p:cNvPr name="Freeform 11" id="11"/>
          <p:cNvSpPr/>
          <p:nvPr/>
        </p:nvSpPr>
        <p:spPr>
          <a:xfrm flipH="false" flipV="false" rot="0">
            <a:off x="2061332" y="3478940"/>
            <a:ext cx="14217180" cy="6006699"/>
          </a:xfrm>
          <a:custGeom>
            <a:avLst/>
            <a:gdLst/>
            <a:ahLst/>
            <a:cxnLst/>
            <a:rect r="r" b="b" t="t" l="l"/>
            <a:pathLst>
              <a:path h="6006699" w="14217180">
                <a:moveTo>
                  <a:pt x="0" y="0"/>
                </a:moveTo>
                <a:lnTo>
                  <a:pt x="14217180" y="0"/>
                </a:lnTo>
                <a:lnTo>
                  <a:pt x="14217180" y="6006699"/>
                </a:lnTo>
                <a:lnTo>
                  <a:pt x="0" y="6006699"/>
                </a:lnTo>
                <a:lnTo>
                  <a:pt x="0" y="0"/>
                </a:lnTo>
                <a:close/>
              </a:path>
            </a:pathLst>
          </a:custGeom>
          <a:blipFill>
            <a:blip r:embed="rId7"/>
            <a:stretch>
              <a:fillRect l="0" t="0" r="0" b="0"/>
            </a:stretch>
          </a:blipFill>
        </p:spPr>
      </p:sp>
      <p:sp>
        <p:nvSpPr>
          <p:cNvPr name="TextBox 12" id="12"/>
          <p:cNvSpPr txBox="true"/>
          <p:nvPr/>
        </p:nvSpPr>
        <p:spPr>
          <a:xfrm rot="0">
            <a:off x="2227854" y="2925241"/>
            <a:ext cx="6533556" cy="531118"/>
          </a:xfrm>
          <a:prstGeom prst="rect">
            <a:avLst/>
          </a:prstGeom>
        </p:spPr>
        <p:txBody>
          <a:bodyPr anchor="t" rtlCol="false" tIns="0" lIns="0" bIns="0" rIns="0">
            <a:spAutoFit/>
          </a:bodyPr>
          <a:lstStyle/>
          <a:p>
            <a:pPr algn="l" marL="649990" indent="-324995" lvl="1">
              <a:lnSpc>
                <a:spcPts val="4455"/>
              </a:lnSpc>
              <a:buFont typeface="Arial"/>
              <a:buChar char="•"/>
            </a:pPr>
            <a:r>
              <a:rPr lang="en-US" sz="3010" spc="87">
                <a:solidFill>
                  <a:srgbClr val="562429"/>
                </a:solidFill>
                <a:latin typeface="Livvic"/>
              </a:rPr>
              <a:t>Cân bằng dữ liệu:</a:t>
            </a:r>
          </a:p>
        </p:txBody>
      </p:sp>
      <p:sp>
        <p:nvSpPr>
          <p:cNvPr name="TextBox 13" id="13"/>
          <p:cNvSpPr txBox="true"/>
          <p:nvPr/>
        </p:nvSpPr>
        <p:spPr>
          <a:xfrm rot="0">
            <a:off x="1405424" y="1352716"/>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3</a:t>
            </a:r>
          </a:p>
        </p:txBody>
      </p:sp>
      <p:sp>
        <p:nvSpPr>
          <p:cNvPr name="TextBox 14" id="14"/>
          <p:cNvSpPr txBox="true"/>
          <p:nvPr/>
        </p:nvSpPr>
        <p:spPr>
          <a:xfrm rot="0">
            <a:off x="2849468" y="1283703"/>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NGHIÊN CỨU VẤN ĐỀ</a:t>
            </a:r>
          </a:p>
        </p:txBody>
      </p:sp>
      <p:sp>
        <p:nvSpPr>
          <p:cNvPr name="TextBox 15" id="15"/>
          <p:cNvSpPr txBox="true"/>
          <p:nvPr/>
        </p:nvSpPr>
        <p:spPr>
          <a:xfrm rot="0">
            <a:off x="6324481" y="2112758"/>
            <a:ext cx="5639038" cy="564833"/>
          </a:xfrm>
          <a:prstGeom prst="rect">
            <a:avLst/>
          </a:prstGeom>
        </p:spPr>
        <p:txBody>
          <a:bodyPr anchor="t" rtlCol="false" tIns="0" lIns="0" bIns="0" rIns="0">
            <a:spAutoFit/>
          </a:bodyPr>
          <a:lstStyle/>
          <a:p>
            <a:pPr algn="ctr">
              <a:lnSpc>
                <a:spcPts val="4582"/>
              </a:lnSpc>
              <a:spcBef>
                <a:spcPct val="0"/>
              </a:spcBef>
            </a:pPr>
            <a:r>
              <a:rPr lang="en-US" sz="3524" spc="176">
                <a:solidFill>
                  <a:srgbClr val="562429"/>
                </a:solidFill>
                <a:latin typeface="Livvic Bold"/>
              </a:rPr>
              <a:t>3.3. TIỀN XỬ LÝ DỮ LIỆU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8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552998" y="2738982"/>
            <a:ext cx="1182004" cy="11820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4" id="14"/>
          <p:cNvSpPr txBox="true"/>
          <p:nvPr/>
        </p:nvSpPr>
        <p:spPr>
          <a:xfrm rot="0">
            <a:off x="8692530" y="2922417"/>
            <a:ext cx="902940" cy="964371"/>
          </a:xfrm>
          <a:prstGeom prst="rect">
            <a:avLst/>
          </a:prstGeom>
        </p:spPr>
        <p:txBody>
          <a:bodyPr anchor="t" rtlCol="false" tIns="0" lIns="0" bIns="0" rIns="0">
            <a:spAutoFit/>
          </a:bodyPr>
          <a:lstStyle/>
          <a:p>
            <a:pPr algn="ctr">
              <a:lnSpc>
                <a:spcPts val="7195"/>
              </a:lnSpc>
            </a:pPr>
            <a:r>
              <a:rPr lang="en-US" sz="7573" spc="-378">
                <a:solidFill>
                  <a:srgbClr val="562429"/>
                </a:solidFill>
                <a:latin typeface="Livvic"/>
              </a:rPr>
              <a:t>4</a:t>
            </a:r>
          </a:p>
        </p:txBody>
      </p:sp>
      <p:sp>
        <p:nvSpPr>
          <p:cNvPr name="TextBox 15" id="15"/>
          <p:cNvSpPr txBox="true"/>
          <p:nvPr/>
        </p:nvSpPr>
        <p:spPr>
          <a:xfrm rot="0">
            <a:off x="2249181" y="4866925"/>
            <a:ext cx="13789638" cy="1067638"/>
          </a:xfrm>
          <a:prstGeom prst="rect">
            <a:avLst/>
          </a:prstGeom>
        </p:spPr>
        <p:txBody>
          <a:bodyPr anchor="t" rtlCol="false" tIns="0" lIns="0" bIns="0" rIns="0">
            <a:spAutoFit/>
          </a:bodyPr>
          <a:lstStyle/>
          <a:p>
            <a:pPr algn="ctr">
              <a:lnSpc>
                <a:spcPts val="8681"/>
              </a:lnSpc>
            </a:pPr>
            <a:r>
              <a:rPr lang="en-US" sz="6677" spc="333">
                <a:solidFill>
                  <a:srgbClr val="562429"/>
                </a:solidFill>
                <a:latin typeface="Livvic"/>
              </a:rPr>
              <a:t>THỬ NGHIỆM VÀ KẾT QUẢ</a:t>
            </a:r>
          </a:p>
        </p:txBody>
      </p:sp>
      <p:sp>
        <p:nvSpPr>
          <p:cNvPr name="Freeform 16" id="16"/>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595816" y="1170657"/>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grpSp>
        <p:nvGrpSpPr>
          <p:cNvPr name="Group 17" id="17"/>
          <p:cNvGrpSpPr/>
          <p:nvPr/>
        </p:nvGrpSpPr>
        <p:grpSpPr>
          <a:xfrm rot="0">
            <a:off x="710747" y="2952093"/>
            <a:ext cx="3801797" cy="1408515"/>
            <a:chOff x="0" y="0"/>
            <a:chExt cx="5069062" cy="1878020"/>
          </a:xfrm>
        </p:grpSpPr>
        <p:grpSp>
          <p:nvGrpSpPr>
            <p:cNvPr name="Group 18" id="18"/>
            <p:cNvGrpSpPr/>
            <p:nvPr/>
          </p:nvGrpSpPr>
          <p:grpSpPr>
            <a:xfrm rot="0">
              <a:off x="156064" y="0"/>
              <a:ext cx="4756935" cy="1878020"/>
              <a:chOff x="0" y="0"/>
              <a:chExt cx="939641" cy="370967"/>
            </a:xfrm>
          </p:grpSpPr>
          <p:sp>
            <p:nvSpPr>
              <p:cNvPr name="Freeform 19" id="19"/>
              <p:cNvSpPr/>
              <p:nvPr/>
            </p:nvSpPr>
            <p:spPr>
              <a:xfrm flipH="false" flipV="false" rot="0">
                <a:off x="0" y="0"/>
                <a:ext cx="939641" cy="370967"/>
              </a:xfrm>
              <a:custGeom>
                <a:avLst/>
                <a:gdLst/>
                <a:ahLst/>
                <a:cxnLst/>
                <a:rect r="r" b="b" t="t" l="l"/>
                <a:pathLst>
                  <a:path h="370967" w="939641">
                    <a:moveTo>
                      <a:pt x="110670" y="0"/>
                    </a:moveTo>
                    <a:lnTo>
                      <a:pt x="828971" y="0"/>
                    </a:lnTo>
                    <a:cubicBezTo>
                      <a:pt x="858323" y="0"/>
                      <a:pt x="886472" y="11660"/>
                      <a:pt x="907227" y="32415"/>
                    </a:cubicBezTo>
                    <a:cubicBezTo>
                      <a:pt x="927982" y="53169"/>
                      <a:pt x="939641" y="81319"/>
                      <a:pt x="939641" y="110670"/>
                    </a:cubicBezTo>
                    <a:lnTo>
                      <a:pt x="939641" y="260297"/>
                    </a:lnTo>
                    <a:cubicBezTo>
                      <a:pt x="939641" y="289648"/>
                      <a:pt x="927982" y="317798"/>
                      <a:pt x="907227" y="338552"/>
                    </a:cubicBezTo>
                    <a:cubicBezTo>
                      <a:pt x="886472" y="359307"/>
                      <a:pt x="858323" y="370967"/>
                      <a:pt x="828971" y="370967"/>
                    </a:cubicBezTo>
                    <a:lnTo>
                      <a:pt x="110670" y="370967"/>
                    </a:lnTo>
                    <a:cubicBezTo>
                      <a:pt x="81319" y="370967"/>
                      <a:pt x="53169" y="359307"/>
                      <a:pt x="32415" y="338552"/>
                    </a:cubicBezTo>
                    <a:cubicBezTo>
                      <a:pt x="11660" y="317798"/>
                      <a:pt x="0" y="289648"/>
                      <a:pt x="0" y="260297"/>
                    </a:cubicBezTo>
                    <a:lnTo>
                      <a:pt x="0" y="110670"/>
                    </a:lnTo>
                    <a:cubicBezTo>
                      <a:pt x="0" y="81319"/>
                      <a:pt x="11660" y="53169"/>
                      <a:pt x="32415" y="32415"/>
                    </a:cubicBezTo>
                    <a:cubicBezTo>
                      <a:pt x="53169" y="11660"/>
                      <a:pt x="81319" y="0"/>
                      <a:pt x="110670" y="0"/>
                    </a:cubicBezTo>
                    <a:close/>
                  </a:path>
                </a:pathLst>
              </a:custGeom>
              <a:solidFill>
                <a:srgbClr val="C3E9EF"/>
              </a:solidFill>
            </p:spPr>
          </p:sp>
          <p:sp>
            <p:nvSpPr>
              <p:cNvPr name="TextBox 20" id="20"/>
              <p:cNvSpPr txBox="true"/>
              <p:nvPr/>
            </p:nvSpPr>
            <p:spPr>
              <a:xfrm>
                <a:off x="0" y="-28575"/>
                <a:ext cx="939641" cy="399542"/>
              </a:xfrm>
              <a:prstGeom prst="rect">
                <a:avLst/>
              </a:prstGeom>
            </p:spPr>
            <p:txBody>
              <a:bodyPr anchor="ctr" rtlCol="false" tIns="50800" lIns="50800" bIns="50800" rIns="50800"/>
              <a:lstStyle/>
              <a:p>
                <a:pPr algn="ctr">
                  <a:lnSpc>
                    <a:spcPts val="3022"/>
                  </a:lnSpc>
                </a:pPr>
              </a:p>
            </p:txBody>
          </p:sp>
        </p:grpSp>
        <p:sp>
          <p:nvSpPr>
            <p:cNvPr name="TextBox 21" id="21"/>
            <p:cNvSpPr txBox="true"/>
            <p:nvPr/>
          </p:nvSpPr>
          <p:spPr>
            <a:xfrm rot="0">
              <a:off x="0" y="276996"/>
              <a:ext cx="5069062" cy="1347082"/>
            </a:xfrm>
            <a:prstGeom prst="rect">
              <a:avLst/>
            </a:prstGeom>
          </p:spPr>
          <p:txBody>
            <a:bodyPr anchor="t" rtlCol="false" tIns="0" lIns="0" bIns="0" rIns="0">
              <a:spAutoFit/>
            </a:bodyPr>
            <a:lstStyle/>
            <a:p>
              <a:pPr algn="ctr">
                <a:lnSpc>
                  <a:spcPts val="4062"/>
                </a:lnSpc>
                <a:spcBef>
                  <a:spcPct val="0"/>
                </a:spcBef>
              </a:pPr>
              <a:r>
                <a:rPr lang="en-US" sz="3124" spc="156">
                  <a:solidFill>
                    <a:srgbClr val="562429"/>
                  </a:solidFill>
                  <a:latin typeface="Livvic Bold"/>
                </a:rPr>
                <a:t>MÔI TRƯỜNG THIẾT LẬP</a:t>
              </a:r>
            </a:p>
          </p:txBody>
        </p:sp>
      </p:grpSp>
      <p:sp>
        <p:nvSpPr>
          <p:cNvPr name="TextBox 22" id="22"/>
          <p:cNvSpPr txBox="true"/>
          <p:nvPr/>
        </p:nvSpPr>
        <p:spPr>
          <a:xfrm rot="0">
            <a:off x="5264771" y="2685154"/>
            <a:ext cx="11546052" cy="980758"/>
          </a:xfrm>
          <a:prstGeom prst="rect">
            <a:avLst/>
          </a:prstGeom>
        </p:spPr>
        <p:txBody>
          <a:bodyPr anchor="t" rtlCol="false" tIns="0" lIns="0" bIns="0" rIns="0">
            <a:spAutoFit/>
          </a:bodyPr>
          <a:lstStyle/>
          <a:p>
            <a:pPr marL="653094" indent="-326547" lvl="1">
              <a:lnSpc>
                <a:spcPts val="3932"/>
              </a:lnSpc>
              <a:buFont typeface="Arial"/>
              <a:buChar char="•"/>
            </a:pPr>
            <a:r>
              <a:rPr lang="en-US" sz="3024" spc="151">
                <a:solidFill>
                  <a:srgbClr val="562429"/>
                </a:solidFill>
                <a:latin typeface="Livvic Medium"/>
              </a:rPr>
              <a:t>Chương trình trên máy ảo Linux cung cấp bởi Colaboratory của Google, với Python 3.10. </a:t>
            </a:r>
          </a:p>
        </p:txBody>
      </p:sp>
      <p:sp>
        <p:nvSpPr>
          <p:cNvPr name="TextBox 23" id="23"/>
          <p:cNvSpPr txBox="true"/>
          <p:nvPr/>
        </p:nvSpPr>
        <p:spPr>
          <a:xfrm rot="0">
            <a:off x="5131816" y="5172075"/>
            <a:ext cx="5816717" cy="2736122"/>
          </a:xfrm>
          <a:prstGeom prst="rect">
            <a:avLst/>
          </a:prstGeom>
        </p:spPr>
        <p:txBody>
          <a:bodyPr anchor="t" rtlCol="false" tIns="0" lIns="0" bIns="0" rIns="0">
            <a:spAutoFit/>
          </a:bodyPr>
          <a:lstStyle/>
          <a:p>
            <a:pPr marL="604519" indent="-302260" lvl="1">
              <a:lnSpc>
                <a:spcPts val="3639"/>
              </a:lnSpc>
              <a:buFont typeface="Arial"/>
              <a:buChar char="•"/>
            </a:pPr>
            <a:r>
              <a:rPr lang="en-US" sz="2799" spc="139">
                <a:solidFill>
                  <a:srgbClr val="562429"/>
                </a:solidFill>
                <a:latin typeface="Livvic Medium"/>
              </a:rPr>
              <a:t>Thử nghiệm trên 10 mô hình: </a:t>
            </a:r>
          </a:p>
          <a:p>
            <a:pPr>
              <a:lnSpc>
                <a:spcPts val="3639"/>
              </a:lnSpc>
              <a:spcBef>
                <a:spcPct val="0"/>
              </a:spcBef>
            </a:pPr>
            <a:r>
              <a:rPr lang="en-US" sz="2799" spc="139">
                <a:solidFill>
                  <a:srgbClr val="562429"/>
                </a:solidFill>
                <a:latin typeface="Livvic Medium"/>
              </a:rPr>
              <a:t>      </a:t>
            </a:r>
            <a:r>
              <a:rPr lang="en-US" sz="2799" spc="139">
                <a:solidFill>
                  <a:srgbClr val="562429"/>
                </a:solidFill>
                <a:latin typeface="Livvic Medium"/>
              </a:rPr>
              <a:t>(1) KNN</a:t>
            </a:r>
          </a:p>
          <a:p>
            <a:pPr>
              <a:lnSpc>
                <a:spcPts val="3639"/>
              </a:lnSpc>
              <a:spcBef>
                <a:spcPct val="0"/>
              </a:spcBef>
            </a:pPr>
            <a:r>
              <a:rPr lang="en-US" sz="2799" spc="139">
                <a:solidFill>
                  <a:srgbClr val="562429"/>
                </a:solidFill>
                <a:latin typeface="Livvic Medium"/>
              </a:rPr>
              <a:t>      (2) Naive Bayes</a:t>
            </a:r>
          </a:p>
          <a:p>
            <a:pPr>
              <a:lnSpc>
                <a:spcPts val="3639"/>
              </a:lnSpc>
              <a:spcBef>
                <a:spcPct val="0"/>
              </a:spcBef>
            </a:pPr>
            <a:r>
              <a:rPr lang="en-US" sz="2799" spc="139">
                <a:solidFill>
                  <a:srgbClr val="562429"/>
                </a:solidFill>
                <a:latin typeface="Livvic Medium"/>
              </a:rPr>
              <a:t>      (3) SVM</a:t>
            </a:r>
          </a:p>
          <a:p>
            <a:pPr>
              <a:lnSpc>
                <a:spcPts val="3639"/>
              </a:lnSpc>
              <a:spcBef>
                <a:spcPct val="0"/>
              </a:spcBef>
            </a:pPr>
            <a:r>
              <a:rPr lang="en-US" sz="2799" spc="139">
                <a:solidFill>
                  <a:srgbClr val="562429"/>
                </a:solidFill>
                <a:latin typeface="Livvic Medium"/>
              </a:rPr>
              <a:t>      (4) Decision Tree</a:t>
            </a:r>
          </a:p>
          <a:p>
            <a:pPr>
              <a:lnSpc>
                <a:spcPts val="3639"/>
              </a:lnSpc>
              <a:spcBef>
                <a:spcPct val="0"/>
              </a:spcBef>
            </a:pPr>
            <a:r>
              <a:rPr lang="en-US" sz="2799" spc="139">
                <a:solidFill>
                  <a:srgbClr val="562429"/>
                </a:solidFill>
                <a:latin typeface="Livvic Medium"/>
              </a:rPr>
              <a:t>      (5) Random Forest</a:t>
            </a:r>
          </a:p>
        </p:txBody>
      </p:sp>
      <p:sp>
        <p:nvSpPr>
          <p:cNvPr name="TextBox 24" id="24"/>
          <p:cNvSpPr txBox="true"/>
          <p:nvPr/>
        </p:nvSpPr>
        <p:spPr>
          <a:xfrm rot="0">
            <a:off x="5232162" y="8498747"/>
            <a:ext cx="9036863" cy="897573"/>
          </a:xfrm>
          <a:prstGeom prst="rect">
            <a:avLst/>
          </a:prstGeom>
        </p:spPr>
        <p:txBody>
          <a:bodyPr anchor="t" rtlCol="false" tIns="0" lIns="0" bIns="0" rIns="0">
            <a:spAutoFit/>
          </a:bodyPr>
          <a:lstStyle/>
          <a:p>
            <a:pPr marL="609915" indent="-304957" lvl="1">
              <a:lnSpc>
                <a:spcPts val="3672"/>
              </a:lnSpc>
              <a:buFont typeface="Arial"/>
              <a:buChar char="•"/>
            </a:pPr>
            <a:r>
              <a:rPr lang="en-US" sz="2824" spc="141">
                <a:solidFill>
                  <a:srgbClr val="562429"/>
                </a:solidFill>
                <a:latin typeface="Livvic Medium"/>
              </a:rPr>
              <a:t>Sử dụng accuracy,  confusion matrix</a:t>
            </a:r>
          </a:p>
          <a:p>
            <a:pPr>
              <a:lnSpc>
                <a:spcPts val="3672"/>
              </a:lnSpc>
              <a:spcBef>
                <a:spcPct val="0"/>
              </a:spcBef>
            </a:pPr>
            <a:r>
              <a:rPr lang="en-US" sz="2824" spc="141">
                <a:solidFill>
                  <a:srgbClr val="562429"/>
                </a:solidFill>
                <a:latin typeface="Livvic Medium"/>
              </a:rPr>
              <a:t>      </a:t>
            </a:r>
            <a:r>
              <a:rPr lang="en-US" sz="2824" spc="141">
                <a:solidFill>
                  <a:srgbClr val="562429"/>
                </a:solidFill>
                <a:latin typeface="Livvic Medium"/>
              </a:rPr>
              <a:t>so sánh hiệu suất phương pháp phân loại</a:t>
            </a:r>
          </a:p>
        </p:txBody>
      </p:sp>
      <p:sp>
        <p:nvSpPr>
          <p:cNvPr name="TextBox 25" id="25"/>
          <p:cNvSpPr txBox="true"/>
          <p:nvPr/>
        </p:nvSpPr>
        <p:spPr>
          <a:xfrm rot="0">
            <a:off x="11091153" y="5629259"/>
            <a:ext cx="5719669" cy="2278937"/>
          </a:xfrm>
          <a:prstGeom prst="rect">
            <a:avLst/>
          </a:prstGeom>
        </p:spPr>
        <p:txBody>
          <a:bodyPr anchor="t" rtlCol="false" tIns="0" lIns="0" bIns="0" rIns="0">
            <a:spAutoFit/>
          </a:bodyPr>
          <a:lstStyle/>
          <a:p>
            <a:pPr>
              <a:lnSpc>
                <a:spcPts val="3639"/>
              </a:lnSpc>
              <a:spcBef>
                <a:spcPct val="0"/>
              </a:spcBef>
            </a:pPr>
            <a:r>
              <a:rPr lang="en-US" sz="2799" spc="139">
                <a:solidFill>
                  <a:srgbClr val="562429"/>
                </a:solidFill>
                <a:latin typeface="Livvic Medium"/>
              </a:rPr>
              <a:t>(6) AdaBoost</a:t>
            </a:r>
          </a:p>
          <a:p>
            <a:pPr>
              <a:lnSpc>
                <a:spcPts val="3639"/>
              </a:lnSpc>
              <a:spcBef>
                <a:spcPct val="0"/>
              </a:spcBef>
            </a:pPr>
            <a:r>
              <a:rPr lang="en-US" sz="2799" spc="139">
                <a:solidFill>
                  <a:srgbClr val="562429"/>
                </a:solidFill>
                <a:latin typeface="Livvic Medium"/>
              </a:rPr>
              <a:t>(7) Gradient Boosting</a:t>
            </a:r>
          </a:p>
          <a:p>
            <a:pPr>
              <a:lnSpc>
                <a:spcPts val="3639"/>
              </a:lnSpc>
              <a:spcBef>
                <a:spcPct val="0"/>
              </a:spcBef>
            </a:pPr>
            <a:r>
              <a:rPr lang="en-US" sz="2799" spc="139">
                <a:solidFill>
                  <a:srgbClr val="562429"/>
                </a:solidFill>
                <a:latin typeface="Livvic Medium"/>
              </a:rPr>
              <a:t>(8) Linear Discriminant Analysis</a:t>
            </a:r>
          </a:p>
          <a:p>
            <a:pPr>
              <a:lnSpc>
                <a:spcPts val="3639"/>
              </a:lnSpc>
              <a:spcBef>
                <a:spcPct val="0"/>
              </a:spcBef>
            </a:pPr>
            <a:r>
              <a:rPr lang="en-US" sz="2799" spc="139">
                <a:solidFill>
                  <a:srgbClr val="562429"/>
                </a:solidFill>
                <a:latin typeface="Livvic Medium"/>
              </a:rPr>
              <a:t>(9) Multi-layer Perceptron</a:t>
            </a:r>
          </a:p>
          <a:p>
            <a:pPr>
              <a:lnSpc>
                <a:spcPts val="3639"/>
              </a:lnSpc>
              <a:spcBef>
                <a:spcPct val="0"/>
              </a:spcBef>
            </a:pPr>
            <a:r>
              <a:rPr lang="en-US" sz="2799" spc="139">
                <a:solidFill>
                  <a:srgbClr val="562429"/>
                </a:solidFill>
                <a:latin typeface="Livvic Medium"/>
              </a:rPr>
              <a:t>(10) Logistic Regression</a:t>
            </a:r>
          </a:p>
        </p:txBody>
      </p:sp>
      <p:grpSp>
        <p:nvGrpSpPr>
          <p:cNvPr name="Group 26" id="26"/>
          <p:cNvGrpSpPr/>
          <p:nvPr/>
        </p:nvGrpSpPr>
        <p:grpSpPr>
          <a:xfrm rot="0">
            <a:off x="710747" y="6482290"/>
            <a:ext cx="3567701" cy="1408515"/>
            <a:chOff x="0" y="0"/>
            <a:chExt cx="4756935" cy="1878020"/>
          </a:xfrm>
        </p:grpSpPr>
        <p:grpSp>
          <p:nvGrpSpPr>
            <p:cNvPr name="Group 27" id="27"/>
            <p:cNvGrpSpPr/>
            <p:nvPr/>
          </p:nvGrpSpPr>
          <p:grpSpPr>
            <a:xfrm rot="0">
              <a:off x="0" y="0"/>
              <a:ext cx="4756935" cy="1878020"/>
              <a:chOff x="0" y="0"/>
              <a:chExt cx="939641" cy="370967"/>
            </a:xfrm>
          </p:grpSpPr>
          <p:sp>
            <p:nvSpPr>
              <p:cNvPr name="Freeform 28" id="28"/>
              <p:cNvSpPr/>
              <p:nvPr/>
            </p:nvSpPr>
            <p:spPr>
              <a:xfrm flipH="false" flipV="false" rot="0">
                <a:off x="0" y="0"/>
                <a:ext cx="939641" cy="370967"/>
              </a:xfrm>
              <a:custGeom>
                <a:avLst/>
                <a:gdLst/>
                <a:ahLst/>
                <a:cxnLst/>
                <a:rect r="r" b="b" t="t" l="l"/>
                <a:pathLst>
                  <a:path h="370967" w="939641">
                    <a:moveTo>
                      <a:pt x="110670" y="0"/>
                    </a:moveTo>
                    <a:lnTo>
                      <a:pt x="828971" y="0"/>
                    </a:lnTo>
                    <a:cubicBezTo>
                      <a:pt x="858323" y="0"/>
                      <a:pt x="886472" y="11660"/>
                      <a:pt x="907227" y="32415"/>
                    </a:cubicBezTo>
                    <a:cubicBezTo>
                      <a:pt x="927982" y="53169"/>
                      <a:pt x="939641" y="81319"/>
                      <a:pt x="939641" y="110670"/>
                    </a:cubicBezTo>
                    <a:lnTo>
                      <a:pt x="939641" y="260297"/>
                    </a:lnTo>
                    <a:cubicBezTo>
                      <a:pt x="939641" y="289648"/>
                      <a:pt x="927982" y="317798"/>
                      <a:pt x="907227" y="338552"/>
                    </a:cubicBezTo>
                    <a:cubicBezTo>
                      <a:pt x="886472" y="359307"/>
                      <a:pt x="858323" y="370967"/>
                      <a:pt x="828971" y="370967"/>
                    </a:cubicBezTo>
                    <a:lnTo>
                      <a:pt x="110670" y="370967"/>
                    </a:lnTo>
                    <a:cubicBezTo>
                      <a:pt x="81319" y="370967"/>
                      <a:pt x="53169" y="359307"/>
                      <a:pt x="32415" y="338552"/>
                    </a:cubicBezTo>
                    <a:cubicBezTo>
                      <a:pt x="11660" y="317798"/>
                      <a:pt x="0" y="289648"/>
                      <a:pt x="0" y="260297"/>
                    </a:cubicBezTo>
                    <a:lnTo>
                      <a:pt x="0" y="110670"/>
                    </a:lnTo>
                    <a:cubicBezTo>
                      <a:pt x="0" y="81319"/>
                      <a:pt x="11660" y="53169"/>
                      <a:pt x="32415" y="32415"/>
                    </a:cubicBezTo>
                    <a:cubicBezTo>
                      <a:pt x="53169" y="11660"/>
                      <a:pt x="81319" y="0"/>
                      <a:pt x="110670" y="0"/>
                    </a:cubicBezTo>
                    <a:close/>
                  </a:path>
                </a:pathLst>
              </a:custGeom>
              <a:solidFill>
                <a:srgbClr val="C3E9EF"/>
              </a:solidFill>
            </p:spPr>
          </p:sp>
          <p:sp>
            <p:nvSpPr>
              <p:cNvPr name="TextBox 29" id="29"/>
              <p:cNvSpPr txBox="true"/>
              <p:nvPr/>
            </p:nvSpPr>
            <p:spPr>
              <a:xfrm>
                <a:off x="0" y="-28575"/>
                <a:ext cx="939641" cy="399542"/>
              </a:xfrm>
              <a:prstGeom prst="rect">
                <a:avLst/>
              </a:prstGeom>
            </p:spPr>
            <p:txBody>
              <a:bodyPr anchor="ctr" rtlCol="false" tIns="50800" lIns="50800" bIns="50800" rIns="50800"/>
              <a:lstStyle/>
              <a:p>
                <a:pPr algn="ctr">
                  <a:lnSpc>
                    <a:spcPts val="3022"/>
                  </a:lnSpc>
                </a:pPr>
              </a:p>
            </p:txBody>
          </p:sp>
        </p:grpSp>
        <p:sp>
          <p:nvSpPr>
            <p:cNvPr name="TextBox 30" id="30"/>
            <p:cNvSpPr txBox="true"/>
            <p:nvPr/>
          </p:nvSpPr>
          <p:spPr>
            <a:xfrm rot="0">
              <a:off x="361200" y="251050"/>
              <a:ext cx="4198071" cy="1347082"/>
            </a:xfrm>
            <a:prstGeom prst="rect">
              <a:avLst/>
            </a:prstGeom>
          </p:spPr>
          <p:txBody>
            <a:bodyPr anchor="t" rtlCol="false" tIns="0" lIns="0" bIns="0" rIns="0">
              <a:spAutoFit/>
            </a:bodyPr>
            <a:lstStyle/>
            <a:p>
              <a:pPr algn="ctr">
                <a:lnSpc>
                  <a:spcPts val="4062"/>
                </a:lnSpc>
                <a:spcBef>
                  <a:spcPct val="0"/>
                </a:spcBef>
              </a:pPr>
              <a:r>
                <a:rPr lang="en-US" sz="3124" spc="156">
                  <a:solidFill>
                    <a:srgbClr val="562429"/>
                  </a:solidFill>
                  <a:latin typeface="Livvic Bold"/>
                </a:rPr>
                <a:t>THIẾT LẬP HUẤN LUYỆN</a:t>
              </a:r>
            </a:p>
          </p:txBody>
        </p:sp>
      </p:grpSp>
      <p:sp>
        <p:nvSpPr>
          <p:cNvPr name="AutoShape 31" id="31"/>
          <p:cNvSpPr/>
          <p:nvPr/>
        </p:nvSpPr>
        <p:spPr>
          <a:xfrm flipV="true">
            <a:off x="4512544" y="3189820"/>
            <a:ext cx="752227" cy="466530"/>
          </a:xfrm>
          <a:prstGeom prst="line">
            <a:avLst/>
          </a:prstGeom>
          <a:ln cap="flat" w="47625">
            <a:solidFill>
              <a:srgbClr val="135E6A"/>
            </a:solidFill>
            <a:prstDash val="solid"/>
            <a:headEnd type="none" len="sm" w="sm"/>
            <a:tailEnd type="arrow" len="sm" w="med"/>
          </a:ln>
        </p:spPr>
      </p:sp>
      <p:sp>
        <p:nvSpPr>
          <p:cNvPr name="AutoShape 32" id="32"/>
          <p:cNvSpPr/>
          <p:nvPr/>
        </p:nvSpPr>
        <p:spPr>
          <a:xfrm>
            <a:off x="4278448" y="7186547"/>
            <a:ext cx="953714" cy="1770511"/>
          </a:xfrm>
          <a:prstGeom prst="line">
            <a:avLst/>
          </a:prstGeom>
          <a:ln cap="flat" w="47625">
            <a:solidFill>
              <a:srgbClr val="135E6A"/>
            </a:solidFill>
            <a:prstDash val="solid"/>
            <a:headEnd type="none" len="sm" w="sm"/>
            <a:tailEnd type="arrow" len="sm" w="med"/>
          </a:ln>
        </p:spPr>
      </p:sp>
      <p:sp>
        <p:nvSpPr>
          <p:cNvPr name="AutoShape 33" id="33"/>
          <p:cNvSpPr/>
          <p:nvPr/>
        </p:nvSpPr>
        <p:spPr>
          <a:xfrm flipV="true">
            <a:off x="4278448" y="6554423"/>
            <a:ext cx="853368" cy="632124"/>
          </a:xfrm>
          <a:prstGeom prst="line">
            <a:avLst/>
          </a:prstGeom>
          <a:ln cap="flat" w="47625">
            <a:solidFill>
              <a:srgbClr val="135E6A"/>
            </a:solidFill>
            <a:prstDash val="solid"/>
            <a:headEnd type="none" len="sm" w="sm"/>
            <a:tailEnd type="arrow" len="sm" w="med"/>
          </a:ln>
        </p:spPr>
      </p:sp>
      <p:sp>
        <p:nvSpPr>
          <p:cNvPr name="TextBox 34" id="34"/>
          <p:cNvSpPr txBox="true"/>
          <p:nvPr/>
        </p:nvSpPr>
        <p:spPr>
          <a:xfrm rot="0">
            <a:off x="5264771" y="4103632"/>
            <a:ext cx="11546052" cy="485376"/>
          </a:xfrm>
          <a:prstGeom prst="rect">
            <a:avLst/>
          </a:prstGeom>
        </p:spPr>
        <p:txBody>
          <a:bodyPr anchor="t" rtlCol="false" tIns="0" lIns="0" bIns="0" rIns="0">
            <a:spAutoFit/>
          </a:bodyPr>
          <a:lstStyle/>
          <a:p>
            <a:pPr marL="653094" indent="-326547" lvl="1">
              <a:lnSpc>
                <a:spcPts val="3932"/>
              </a:lnSpc>
              <a:buFont typeface="Arial"/>
              <a:buChar char="•"/>
            </a:pPr>
            <a:r>
              <a:rPr lang="en-US" sz="3024" spc="151">
                <a:solidFill>
                  <a:srgbClr val="562429"/>
                </a:solidFill>
                <a:latin typeface="Livvic Medium"/>
              </a:rPr>
              <a:t>Thư viện chính: sklearn</a:t>
            </a:r>
          </a:p>
        </p:txBody>
      </p:sp>
      <p:sp>
        <p:nvSpPr>
          <p:cNvPr name="AutoShape 35" id="35"/>
          <p:cNvSpPr/>
          <p:nvPr/>
        </p:nvSpPr>
        <p:spPr>
          <a:xfrm>
            <a:off x="4512544" y="3656350"/>
            <a:ext cx="752227" cy="704257"/>
          </a:xfrm>
          <a:prstGeom prst="line">
            <a:avLst/>
          </a:prstGeom>
          <a:ln cap="flat" w="47625">
            <a:solidFill>
              <a:srgbClr val="135E6A"/>
            </a:solidFill>
            <a:prstDash val="solid"/>
            <a:headEnd type="none" len="sm" w="sm"/>
            <a:tailEnd type="arrow" len="sm" w="med"/>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8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595816" y="1170657"/>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TextBox 17" id="17"/>
          <p:cNvSpPr txBox="true"/>
          <p:nvPr/>
        </p:nvSpPr>
        <p:spPr>
          <a:xfrm rot="0">
            <a:off x="819009" y="5259655"/>
            <a:ext cx="4169536" cy="1520627"/>
          </a:xfrm>
          <a:prstGeom prst="rect">
            <a:avLst/>
          </a:prstGeom>
        </p:spPr>
        <p:txBody>
          <a:bodyPr anchor="t" rtlCol="false" tIns="0" lIns="0" bIns="0" rIns="0">
            <a:spAutoFit/>
          </a:bodyPr>
          <a:lstStyle/>
          <a:p>
            <a:pPr algn="ctr">
              <a:lnSpc>
                <a:spcPts val="4059"/>
              </a:lnSpc>
            </a:pPr>
            <a:r>
              <a:rPr lang="en-US" sz="2799" spc="139">
                <a:solidFill>
                  <a:srgbClr val="562429"/>
                </a:solidFill>
                <a:latin typeface="Livvic Medium"/>
              </a:rPr>
              <a:t>Tập dữ liệu chia 2 phần train/test tỉ lệ 7/3 theo phương pháp hold-out</a:t>
            </a:r>
          </a:p>
        </p:txBody>
      </p:sp>
      <p:grpSp>
        <p:nvGrpSpPr>
          <p:cNvPr name="Group 18" id="18"/>
          <p:cNvGrpSpPr/>
          <p:nvPr/>
        </p:nvGrpSpPr>
        <p:grpSpPr>
          <a:xfrm rot="0">
            <a:off x="1732106" y="2247270"/>
            <a:ext cx="6024797" cy="894231"/>
            <a:chOff x="0" y="0"/>
            <a:chExt cx="8033063" cy="1192308"/>
          </a:xfrm>
        </p:grpSpPr>
        <p:grpSp>
          <p:nvGrpSpPr>
            <p:cNvPr name="Group 19" id="19"/>
            <p:cNvGrpSpPr/>
            <p:nvPr/>
          </p:nvGrpSpPr>
          <p:grpSpPr>
            <a:xfrm rot="0">
              <a:off x="0" y="0"/>
              <a:ext cx="8033063" cy="1192308"/>
              <a:chOff x="0" y="0"/>
              <a:chExt cx="1586778" cy="235518"/>
            </a:xfrm>
          </p:grpSpPr>
          <p:sp>
            <p:nvSpPr>
              <p:cNvPr name="Freeform 20" id="20"/>
              <p:cNvSpPr/>
              <p:nvPr/>
            </p:nvSpPr>
            <p:spPr>
              <a:xfrm flipH="false" flipV="false" rot="0">
                <a:off x="0" y="0"/>
                <a:ext cx="1586778" cy="235518"/>
              </a:xfrm>
              <a:custGeom>
                <a:avLst/>
                <a:gdLst/>
                <a:ahLst/>
                <a:cxnLst/>
                <a:rect r="r" b="b" t="t" l="l"/>
                <a:pathLst>
                  <a:path h="235518" w="1586778">
                    <a:moveTo>
                      <a:pt x="65535" y="0"/>
                    </a:moveTo>
                    <a:lnTo>
                      <a:pt x="1521242" y="0"/>
                    </a:lnTo>
                    <a:cubicBezTo>
                      <a:pt x="1557437" y="0"/>
                      <a:pt x="1586778" y="29341"/>
                      <a:pt x="1586778" y="65535"/>
                    </a:cubicBezTo>
                    <a:lnTo>
                      <a:pt x="1586778" y="169982"/>
                    </a:lnTo>
                    <a:cubicBezTo>
                      <a:pt x="1586778" y="187363"/>
                      <a:pt x="1579873" y="204032"/>
                      <a:pt x="1567583" y="216323"/>
                    </a:cubicBezTo>
                    <a:cubicBezTo>
                      <a:pt x="1555293" y="228613"/>
                      <a:pt x="1538624" y="235518"/>
                      <a:pt x="1521242" y="235518"/>
                    </a:cubicBezTo>
                    <a:lnTo>
                      <a:pt x="65535" y="235518"/>
                    </a:lnTo>
                    <a:cubicBezTo>
                      <a:pt x="29341" y="235518"/>
                      <a:pt x="0" y="206176"/>
                      <a:pt x="0" y="169982"/>
                    </a:cubicBezTo>
                    <a:lnTo>
                      <a:pt x="0" y="65535"/>
                    </a:lnTo>
                    <a:cubicBezTo>
                      <a:pt x="0" y="29341"/>
                      <a:pt x="29341" y="0"/>
                      <a:pt x="65535" y="0"/>
                    </a:cubicBezTo>
                    <a:close/>
                  </a:path>
                </a:pathLst>
              </a:custGeom>
              <a:solidFill>
                <a:srgbClr val="C3E9EF"/>
              </a:solidFill>
            </p:spPr>
          </p:sp>
          <p:sp>
            <p:nvSpPr>
              <p:cNvPr name="TextBox 21" id="21"/>
              <p:cNvSpPr txBox="true"/>
              <p:nvPr/>
            </p:nvSpPr>
            <p:spPr>
              <a:xfrm>
                <a:off x="0" y="-28575"/>
                <a:ext cx="1586778" cy="264093"/>
              </a:xfrm>
              <a:prstGeom prst="rect">
                <a:avLst/>
              </a:prstGeom>
            </p:spPr>
            <p:txBody>
              <a:bodyPr anchor="ctr" rtlCol="false" tIns="50800" lIns="50800" bIns="50800" rIns="50800"/>
              <a:lstStyle/>
              <a:p>
                <a:pPr algn="ctr">
                  <a:lnSpc>
                    <a:spcPts val="3022"/>
                  </a:lnSpc>
                </a:pPr>
              </a:p>
            </p:txBody>
          </p:sp>
        </p:grpSp>
        <p:sp>
          <p:nvSpPr>
            <p:cNvPr name="TextBox 22" id="22"/>
            <p:cNvSpPr txBox="true"/>
            <p:nvPr/>
          </p:nvSpPr>
          <p:spPr>
            <a:xfrm rot="0">
              <a:off x="609961" y="251050"/>
              <a:ext cx="7089306" cy="661370"/>
            </a:xfrm>
            <a:prstGeom prst="rect">
              <a:avLst/>
            </a:prstGeom>
          </p:spPr>
          <p:txBody>
            <a:bodyPr anchor="t" rtlCol="false" tIns="0" lIns="0" bIns="0" rIns="0">
              <a:spAutoFit/>
            </a:bodyPr>
            <a:lstStyle/>
            <a:p>
              <a:pPr algn="ctr">
                <a:lnSpc>
                  <a:spcPts val="4062"/>
                </a:lnSpc>
                <a:spcBef>
                  <a:spcPct val="0"/>
                </a:spcBef>
              </a:pPr>
              <a:r>
                <a:rPr lang="en-US" sz="3124" spc="156">
                  <a:solidFill>
                    <a:srgbClr val="562429"/>
                  </a:solidFill>
                  <a:latin typeface="Livvic Bold"/>
                </a:rPr>
                <a:t>THIẾT LẬP HUẤN LUYỆN</a:t>
              </a:r>
            </a:p>
          </p:txBody>
        </p:sp>
      </p:grpSp>
      <p:sp>
        <p:nvSpPr>
          <p:cNvPr name="TextBox 23" id="23"/>
          <p:cNvSpPr txBox="true"/>
          <p:nvPr/>
        </p:nvSpPr>
        <p:spPr>
          <a:xfrm rot="0">
            <a:off x="5724185" y="3798725"/>
            <a:ext cx="11535115" cy="3063478"/>
          </a:xfrm>
          <a:prstGeom prst="rect">
            <a:avLst/>
          </a:prstGeom>
        </p:spPr>
        <p:txBody>
          <a:bodyPr anchor="t" rtlCol="false" tIns="0" lIns="0" bIns="0" rIns="0">
            <a:spAutoFit/>
          </a:bodyPr>
          <a:lstStyle/>
          <a:p>
            <a:pPr>
              <a:lnSpc>
                <a:spcPts val="4059"/>
              </a:lnSpc>
            </a:pPr>
            <a:r>
              <a:rPr lang="en-US" sz="2799" spc="139">
                <a:solidFill>
                  <a:srgbClr val="562429"/>
                </a:solidFill>
                <a:latin typeface="Livvic Bold"/>
              </a:rPr>
              <a:t>Tập train:</a:t>
            </a:r>
            <a:r>
              <a:rPr lang="en-US" sz="2799" spc="139">
                <a:solidFill>
                  <a:srgbClr val="562429"/>
                </a:solidFill>
                <a:latin typeface="Livvic Medium"/>
              </a:rPr>
              <a:t> Huấn luyện, điều chỉnh tham số với chiến lược:</a:t>
            </a:r>
          </a:p>
          <a:p>
            <a:pPr marL="604519" indent="-302260" lvl="1">
              <a:lnSpc>
                <a:spcPts val="4059"/>
              </a:lnSpc>
              <a:buFont typeface="Arial"/>
              <a:buChar char="•"/>
            </a:pPr>
            <a:r>
              <a:rPr lang="en-US" sz="2799" spc="139">
                <a:solidFill>
                  <a:srgbClr val="562429"/>
                </a:solidFill>
                <a:latin typeface="Livvic Medium"/>
              </a:rPr>
              <a:t>Hold-out (tiếp tục chia 7/3 với train/valid) </a:t>
            </a:r>
          </a:p>
          <a:p>
            <a:pPr marL="604519" indent="-302260" lvl="1">
              <a:lnSpc>
                <a:spcPts val="4059"/>
              </a:lnSpc>
              <a:buFont typeface="Arial"/>
              <a:buChar char="•"/>
            </a:pPr>
            <a:r>
              <a:rPr lang="en-US" sz="2799" spc="139">
                <a:solidFill>
                  <a:srgbClr val="562429"/>
                </a:solidFill>
                <a:latin typeface="Livvic Medium"/>
              </a:rPr>
              <a:t>k-fold : k=5 (chia k phần đều nhau với k-1 phần cho train/ 1 phần cho valid)</a:t>
            </a:r>
          </a:p>
          <a:p>
            <a:pPr marL="604519" indent="-302260" lvl="1">
              <a:lnSpc>
                <a:spcPts val="4059"/>
              </a:lnSpc>
              <a:buFont typeface="Arial"/>
              <a:buChar char="•"/>
            </a:pPr>
            <a:r>
              <a:rPr lang="en-US" sz="2799" spc="139">
                <a:solidFill>
                  <a:srgbClr val="562429"/>
                </a:solidFill>
                <a:latin typeface="Livvic Medium"/>
              </a:rPr>
              <a:t>Random_state = 42: siêu tham số ngẫu nhiên trong học máy</a:t>
            </a:r>
          </a:p>
          <a:p>
            <a:pPr marL="604519" indent="-302260" lvl="1">
              <a:lnSpc>
                <a:spcPts val="4059"/>
              </a:lnSpc>
              <a:buFont typeface="Arial"/>
              <a:buChar char="•"/>
            </a:pPr>
            <a:r>
              <a:rPr lang="en-US" sz="2799" spc="139">
                <a:solidFill>
                  <a:srgbClr val="562429"/>
                </a:solidFill>
                <a:latin typeface="Livvic Medium"/>
              </a:rPr>
              <a:t>Trong đó, train: huấn luyện và valid: điều chỉnh tham số</a:t>
            </a:r>
          </a:p>
        </p:txBody>
      </p:sp>
      <p:sp>
        <p:nvSpPr>
          <p:cNvPr name="TextBox 24" id="24"/>
          <p:cNvSpPr txBox="true"/>
          <p:nvPr/>
        </p:nvSpPr>
        <p:spPr>
          <a:xfrm rot="0">
            <a:off x="5724185" y="8020167"/>
            <a:ext cx="10069217" cy="450199"/>
          </a:xfrm>
          <a:prstGeom prst="rect">
            <a:avLst/>
          </a:prstGeom>
        </p:spPr>
        <p:txBody>
          <a:bodyPr anchor="t" rtlCol="false" tIns="0" lIns="0" bIns="0" rIns="0">
            <a:spAutoFit/>
          </a:bodyPr>
          <a:lstStyle/>
          <a:p>
            <a:pPr>
              <a:lnSpc>
                <a:spcPts val="3639"/>
              </a:lnSpc>
              <a:spcBef>
                <a:spcPct val="0"/>
              </a:spcBef>
            </a:pPr>
            <a:r>
              <a:rPr lang="en-US" sz="2799" spc="139">
                <a:solidFill>
                  <a:srgbClr val="562429"/>
                </a:solidFill>
                <a:latin typeface="Livvic Bold"/>
              </a:rPr>
              <a:t>   Tập test: </a:t>
            </a:r>
            <a:r>
              <a:rPr lang="en-US" sz="2799" spc="139">
                <a:solidFill>
                  <a:srgbClr val="562429"/>
                </a:solidFill>
                <a:latin typeface="Livvic Medium"/>
              </a:rPr>
              <a:t>Kiểm nghiệm lại độ hiệu quả của thuật toán</a:t>
            </a:r>
          </a:p>
        </p:txBody>
      </p:sp>
      <p:sp>
        <p:nvSpPr>
          <p:cNvPr name="AutoShape 25" id="25"/>
          <p:cNvSpPr/>
          <p:nvPr/>
        </p:nvSpPr>
        <p:spPr>
          <a:xfrm>
            <a:off x="4988546" y="6053306"/>
            <a:ext cx="735640" cy="2206249"/>
          </a:xfrm>
          <a:prstGeom prst="line">
            <a:avLst/>
          </a:prstGeom>
          <a:ln cap="flat" w="47625">
            <a:solidFill>
              <a:srgbClr val="135E6A"/>
            </a:solidFill>
            <a:prstDash val="solid"/>
            <a:headEnd type="none" len="sm" w="sm"/>
            <a:tailEnd type="arrow" len="sm" w="med"/>
          </a:ln>
        </p:spPr>
      </p:sp>
      <p:sp>
        <p:nvSpPr>
          <p:cNvPr name="AutoShape 26" id="26"/>
          <p:cNvSpPr/>
          <p:nvPr/>
        </p:nvSpPr>
        <p:spPr>
          <a:xfrm flipV="true">
            <a:off x="4988546" y="5363802"/>
            <a:ext cx="735640" cy="689503"/>
          </a:xfrm>
          <a:prstGeom prst="line">
            <a:avLst/>
          </a:prstGeom>
          <a:ln cap="flat" w="47625">
            <a:solidFill>
              <a:srgbClr val="135E6A"/>
            </a:solidFill>
            <a:prstDash val="solid"/>
            <a:headEnd type="none" len="sm" w="sm"/>
            <a:tailEnd type="arrow" len="sm" w="med"/>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10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595816" y="1170657"/>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grpSp>
        <p:nvGrpSpPr>
          <p:cNvPr name="Group 17" id="17"/>
          <p:cNvGrpSpPr/>
          <p:nvPr/>
        </p:nvGrpSpPr>
        <p:grpSpPr>
          <a:xfrm rot="0">
            <a:off x="6131601" y="2012602"/>
            <a:ext cx="6024797" cy="894231"/>
            <a:chOff x="0" y="0"/>
            <a:chExt cx="8033063" cy="1192308"/>
          </a:xfrm>
        </p:grpSpPr>
        <p:grpSp>
          <p:nvGrpSpPr>
            <p:cNvPr name="Group 18" id="18"/>
            <p:cNvGrpSpPr/>
            <p:nvPr/>
          </p:nvGrpSpPr>
          <p:grpSpPr>
            <a:xfrm rot="0">
              <a:off x="0" y="0"/>
              <a:ext cx="8033063" cy="1192308"/>
              <a:chOff x="0" y="0"/>
              <a:chExt cx="1586778" cy="235518"/>
            </a:xfrm>
          </p:grpSpPr>
          <p:sp>
            <p:nvSpPr>
              <p:cNvPr name="Freeform 19" id="19"/>
              <p:cNvSpPr/>
              <p:nvPr/>
            </p:nvSpPr>
            <p:spPr>
              <a:xfrm flipH="false" flipV="false" rot="0">
                <a:off x="0" y="0"/>
                <a:ext cx="1586778" cy="235518"/>
              </a:xfrm>
              <a:custGeom>
                <a:avLst/>
                <a:gdLst/>
                <a:ahLst/>
                <a:cxnLst/>
                <a:rect r="r" b="b" t="t" l="l"/>
                <a:pathLst>
                  <a:path h="235518" w="1586778">
                    <a:moveTo>
                      <a:pt x="65535" y="0"/>
                    </a:moveTo>
                    <a:lnTo>
                      <a:pt x="1521242" y="0"/>
                    </a:lnTo>
                    <a:cubicBezTo>
                      <a:pt x="1557437" y="0"/>
                      <a:pt x="1586778" y="29341"/>
                      <a:pt x="1586778" y="65535"/>
                    </a:cubicBezTo>
                    <a:lnTo>
                      <a:pt x="1586778" y="169982"/>
                    </a:lnTo>
                    <a:cubicBezTo>
                      <a:pt x="1586778" y="187363"/>
                      <a:pt x="1579873" y="204032"/>
                      <a:pt x="1567583" y="216323"/>
                    </a:cubicBezTo>
                    <a:cubicBezTo>
                      <a:pt x="1555293" y="228613"/>
                      <a:pt x="1538624" y="235518"/>
                      <a:pt x="1521242" y="235518"/>
                    </a:cubicBezTo>
                    <a:lnTo>
                      <a:pt x="65535" y="235518"/>
                    </a:lnTo>
                    <a:cubicBezTo>
                      <a:pt x="29341" y="235518"/>
                      <a:pt x="0" y="206176"/>
                      <a:pt x="0" y="169982"/>
                    </a:cubicBezTo>
                    <a:lnTo>
                      <a:pt x="0" y="65535"/>
                    </a:lnTo>
                    <a:cubicBezTo>
                      <a:pt x="0" y="29341"/>
                      <a:pt x="29341" y="0"/>
                      <a:pt x="65535" y="0"/>
                    </a:cubicBezTo>
                    <a:close/>
                  </a:path>
                </a:pathLst>
              </a:custGeom>
              <a:solidFill>
                <a:srgbClr val="C3E9EF"/>
              </a:solidFill>
            </p:spPr>
          </p:sp>
          <p:sp>
            <p:nvSpPr>
              <p:cNvPr name="TextBox 20" id="20"/>
              <p:cNvSpPr txBox="true"/>
              <p:nvPr/>
            </p:nvSpPr>
            <p:spPr>
              <a:xfrm>
                <a:off x="0" y="-28575"/>
                <a:ext cx="1586778" cy="264093"/>
              </a:xfrm>
              <a:prstGeom prst="rect">
                <a:avLst/>
              </a:prstGeom>
            </p:spPr>
            <p:txBody>
              <a:bodyPr anchor="ctr" rtlCol="false" tIns="50800" lIns="50800" bIns="50800" rIns="50800"/>
              <a:lstStyle/>
              <a:p>
                <a:pPr algn="ctr">
                  <a:lnSpc>
                    <a:spcPts val="3022"/>
                  </a:lnSpc>
                </a:pPr>
              </a:p>
            </p:txBody>
          </p:sp>
        </p:grpSp>
        <p:sp>
          <p:nvSpPr>
            <p:cNvPr name="TextBox 21" id="21"/>
            <p:cNvSpPr txBox="true"/>
            <p:nvPr/>
          </p:nvSpPr>
          <p:spPr>
            <a:xfrm rot="0">
              <a:off x="609961" y="251050"/>
              <a:ext cx="7089306" cy="661370"/>
            </a:xfrm>
            <a:prstGeom prst="rect">
              <a:avLst/>
            </a:prstGeom>
          </p:spPr>
          <p:txBody>
            <a:bodyPr anchor="t" rtlCol="false" tIns="0" lIns="0" bIns="0" rIns="0">
              <a:spAutoFit/>
            </a:bodyPr>
            <a:lstStyle/>
            <a:p>
              <a:pPr algn="ctr">
                <a:lnSpc>
                  <a:spcPts val="4062"/>
                </a:lnSpc>
                <a:spcBef>
                  <a:spcPct val="0"/>
                </a:spcBef>
              </a:pPr>
              <a:r>
                <a:rPr lang="en-US" sz="3124" spc="156">
                  <a:solidFill>
                    <a:srgbClr val="562429"/>
                  </a:solidFill>
                  <a:latin typeface="Livvic Bold"/>
                </a:rPr>
                <a:t>ĐỀ XUẤT CHIẾN LƯỢC</a:t>
              </a:r>
            </a:p>
          </p:txBody>
        </p:sp>
      </p:grpSp>
      <p:graphicFrame>
        <p:nvGraphicFramePr>
          <p:cNvPr name="Table 22" id="22"/>
          <p:cNvGraphicFramePr>
            <a:graphicFrameLocks noGrp="true"/>
          </p:cNvGraphicFramePr>
          <p:nvPr/>
        </p:nvGraphicFramePr>
        <p:xfrm>
          <a:off x="2009488" y="3030658"/>
          <a:ext cx="14080826" cy="6505575"/>
        </p:xfrm>
        <a:graphic>
          <a:graphicData uri="http://schemas.openxmlformats.org/drawingml/2006/table">
            <a:tbl>
              <a:tblPr/>
              <a:tblGrid>
                <a:gridCol w="1397612"/>
                <a:gridCol w="4705154"/>
                <a:gridCol w="1994170"/>
                <a:gridCol w="1948515"/>
                <a:gridCol w="2011479"/>
                <a:gridCol w="2023896"/>
              </a:tblGrid>
              <a:tr h="591416">
                <a:tc>
                  <a:txBody>
                    <a:bodyPr anchor="t" rtlCol="false"/>
                    <a:lstStyle/>
                    <a:p>
                      <a:pPr algn="ctr">
                        <a:lnSpc>
                          <a:spcPts val="3408"/>
                        </a:lnSpc>
                        <a:defRPr/>
                      </a:pPr>
                      <a:r>
                        <a:rPr lang="en-US" sz="2400">
                          <a:solidFill>
                            <a:srgbClr val="FFFFFF"/>
                          </a:solidFill>
                          <a:latin typeface="Livvic Bold"/>
                        </a:rPr>
                        <a:t>STT</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c>
                  <a:txBody>
                    <a:bodyPr anchor="t" rtlCol="false"/>
                    <a:lstStyle/>
                    <a:p>
                      <a:pPr algn="ctr">
                        <a:lnSpc>
                          <a:spcPts val="3408"/>
                        </a:lnSpc>
                        <a:defRPr/>
                      </a:pPr>
                      <a:r>
                        <a:rPr lang="en-US" sz="2400">
                          <a:solidFill>
                            <a:srgbClr val="FFFFFF"/>
                          </a:solidFill>
                          <a:latin typeface="Livvic Bold"/>
                        </a:rPr>
                        <a:t>Mô hình</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c>
                  <a:txBody>
                    <a:bodyPr anchor="t" rtlCol="false"/>
                    <a:lstStyle/>
                    <a:p>
                      <a:pPr algn="ctr">
                        <a:lnSpc>
                          <a:spcPts val="3408"/>
                        </a:lnSpc>
                        <a:defRPr/>
                      </a:pPr>
                      <a:r>
                        <a:rPr lang="en-US" sz="2400">
                          <a:solidFill>
                            <a:srgbClr val="FFFFFF"/>
                          </a:solidFill>
                          <a:latin typeface="Livvic Bold"/>
                        </a:rPr>
                        <a:t>Accuracy</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c>
                  <a:txBody>
                    <a:bodyPr anchor="t" rtlCol="false"/>
                    <a:lstStyle/>
                    <a:p>
                      <a:pPr algn="ctr">
                        <a:lnSpc>
                          <a:spcPts val="3408"/>
                        </a:lnSpc>
                        <a:defRPr/>
                      </a:pPr>
                      <a:r>
                        <a:rPr lang="en-US" sz="2400">
                          <a:solidFill>
                            <a:srgbClr val="FFFFFF"/>
                          </a:solidFill>
                          <a:latin typeface="Livvic Bold"/>
                        </a:rPr>
                        <a:t>F1</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c>
                  <a:txBody>
                    <a:bodyPr anchor="t" rtlCol="false"/>
                    <a:lstStyle/>
                    <a:p>
                      <a:pPr algn="ctr">
                        <a:lnSpc>
                          <a:spcPts val="3408"/>
                        </a:lnSpc>
                        <a:defRPr/>
                      </a:pPr>
                      <a:r>
                        <a:rPr lang="en-US" sz="2400">
                          <a:solidFill>
                            <a:srgbClr val="FFFFFF"/>
                          </a:solidFill>
                          <a:latin typeface="Livvic Bold"/>
                        </a:rPr>
                        <a:t>Precision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c>
                  <a:txBody>
                    <a:bodyPr anchor="t" rtlCol="false"/>
                    <a:lstStyle/>
                    <a:p>
                      <a:pPr algn="ctr">
                        <a:lnSpc>
                          <a:spcPts val="3408"/>
                        </a:lnSpc>
                        <a:defRPr/>
                      </a:pPr>
                      <a:r>
                        <a:rPr lang="en-US" sz="2400">
                          <a:solidFill>
                            <a:srgbClr val="FFFFFF"/>
                          </a:solidFill>
                          <a:latin typeface="Livvic Bold"/>
                        </a:rPr>
                        <a:t>Recall</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35E6A"/>
                    </a:solidFill>
                  </a:tcPr>
                </a:tc>
              </a:tr>
              <a:tr h="591416">
                <a:tc>
                  <a:txBody>
                    <a:bodyPr anchor="t" rtlCol="false"/>
                    <a:lstStyle/>
                    <a:p>
                      <a:pPr algn="ctr">
                        <a:lnSpc>
                          <a:spcPts val="3408"/>
                        </a:lnSpc>
                        <a:defRPr/>
                      </a:pPr>
                      <a:r>
                        <a:rPr lang="en-US" sz="2400">
                          <a:solidFill>
                            <a:srgbClr val="000000"/>
                          </a:solidFill>
                          <a:latin typeface="Livvic Medium"/>
                        </a:rPr>
                        <a:t>1</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r>
                        <a:rPr lang="en-US" sz="2400">
                          <a:solidFill>
                            <a:srgbClr val="000000"/>
                          </a:solidFill>
                          <a:latin typeface="Livvic Medium"/>
                        </a:rPr>
                        <a:t>Gradient Boosting</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r>
              <a:tr h="591416">
                <a:tc>
                  <a:txBody>
                    <a:bodyPr anchor="t" rtlCol="false"/>
                    <a:lstStyle/>
                    <a:p>
                      <a:pPr algn="ctr">
                        <a:lnSpc>
                          <a:spcPts val="3408"/>
                        </a:lnSpc>
                        <a:defRPr/>
                      </a:pPr>
                      <a:r>
                        <a:rPr lang="en-US" sz="2400">
                          <a:solidFill>
                            <a:srgbClr val="000000"/>
                          </a:solidFill>
                          <a:latin typeface="Livvic Medium"/>
                        </a:rPr>
                        <a:t>2</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r>
                        <a:rPr lang="en-US" sz="2400">
                          <a:solidFill>
                            <a:srgbClr val="000000"/>
                          </a:solidFill>
                          <a:latin typeface="Livvic Medium"/>
                        </a:rPr>
                        <a:t>Random Forest</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r>
              <a:tr h="591416">
                <a:tc>
                  <a:txBody>
                    <a:bodyPr anchor="t" rtlCol="false"/>
                    <a:lstStyle/>
                    <a:p>
                      <a:pPr algn="ctr">
                        <a:lnSpc>
                          <a:spcPts val="3408"/>
                        </a:lnSpc>
                        <a:defRPr/>
                      </a:pPr>
                      <a:r>
                        <a:rPr lang="en-US" sz="2400">
                          <a:solidFill>
                            <a:srgbClr val="000000"/>
                          </a:solidFill>
                          <a:latin typeface="Livvic Medium"/>
                        </a:rPr>
                        <a:t>3</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r>
                        <a:rPr lang="en-US" sz="2400">
                          <a:solidFill>
                            <a:srgbClr val="000000"/>
                          </a:solidFill>
                          <a:latin typeface="Livvic Medium"/>
                        </a:rPr>
                        <a:t>SVM</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r>
              <a:tr h="591416">
                <a:tc>
                  <a:txBody>
                    <a:bodyPr anchor="t" rtlCol="false"/>
                    <a:lstStyle/>
                    <a:p>
                      <a:pPr algn="ctr">
                        <a:lnSpc>
                          <a:spcPts val="3408"/>
                        </a:lnSpc>
                        <a:defRPr/>
                      </a:pPr>
                      <a:r>
                        <a:rPr lang="en-US" sz="2400">
                          <a:solidFill>
                            <a:srgbClr val="000000"/>
                          </a:solidFill>
                          <a:latin typeface="Livvic Medium"/>
                        </a:rPr>
                        <a:t>4</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r>
                        <a:rPr lang="en-US" sz="2400">
                          <a:solidFill>
                            <a:srgbClr val="000000"/>
                          </a:solidFill>
                          <a:latin typeface="Livvic Medium"/>
                        </a:rPr>
                        <a:t>Multi-layer perceptron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r>
              <a:tr h="591416">
                <a:tc>
                  <a:txBody>
                    <a:bodyPr anchor="t" rtlCol="false"/>
                    <a:lstStyle/>
                    <a:p>
                      <a:pPr algn="ctr">
                        <a:lnSpc>
                          <a:spcPts val="3408"/>
                        </a:lnSpc>
                        <a:defRPr/>
                      </a:pPr>
                      <a:r>
                        <a:rPr lang="en-US" sz="2400">
                          <a:solidFill>
                            <a:srgbClr val="000000"/>
                          </a:solidFill>
                          <a:latin typeface="Livvic Medium"/>
                        </a:rPr>
                        <a:t>5</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r>
                        <a:rPr lang="en-US" sz="2400">
                          <a:solidFill>
                            <a:srgbClr val="000000"/>
                          </a:solidFill>
                          <a:latin typeface="Livvic Medium"/>
                        </a:rPr>
                        <a:t>AdaBoost	</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r>
              <a:tr h="591416">
                <a:tc>
                  <a:txBody>
                    <a:bodyPr anchor="t" rtlCol="false"/>
                    <a:lstStyle/>
                    <a:p>
                      <a:pPr algn="ctr">
                        <a:lnSpc>
                          <a:spcPts val="3408"/>
                        </a:lnSpc>
                        <a:defRPr/>
                      </a:pPr>
                      <a:r>
                        <a:rPr lang="en-US" sz="2400">
                          <a:solidFill>
                            <a:srgbClr val="000000"/>
                          </a:solidFill>
                          <a:latin typeface="Livvic Medium"/>
                        </a:rPr>
                        <a:t>6</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r>
                        <a:rPr lang="en-US" sz="2400">
                          <a:solidFill>
                            <a:srgbClr val="000000"/>
                          </a:solidFill>
                          <a:latin typeface="Livvic Medium"/>
                        </a:rPr>
                        <a:t>KNN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r>
              <a:tr h="591416">
                <a:tc>
                  <a:txBody>
                    <a:bodyPr anchor="t" rtlCol="false"/>
                    <a:lstStyle/>
                    <a:p>
                      <a:pPr algn="ctr">
                        <a:lnSpc>
                          <a:spcPts val="3408"/>
                        </a:lnSpc>
                        <a:defRPr/>
                      </a:pPr>
                      <a:r>
                        <a:rPr lang="en-US" sz="2400">
                          <a:solidFill>
                            <a:srgbClr val="000000"/>
                          </a:solidFill>
                          <a:latin typeface="Livvic Medium"/>
                        </a:rPr>
                        <a:t>7</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r>
                        <a:rPr lang="en-US" sz="2400">
                          <a:solidFill>
                            <a:srgbClr val="000000"/>
                          </a:solidFill>
                          <a:latin typeface="Livvic Medium"/>
                        </a:rPr>
                        <a:t> Decision tree</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r>
              <a:tr h="591416">
                <a:tc>
                  <a:txBody>
                    <a:bodyPr anchor="t" rtlCol="false"/>
                    <a:lstStyle/>
                    <a:p>
                      <a:pPr algn="ctr">
                        <a:lnSpc>
                          <a:spcPts val="3408"/>
                        </a:lnSpc>
                        <a:defRPr/>
                      </a:pPr>
                      <a:r>
                        <a:rPr lang="en-US" sz="2400">
                          <a:solidFill>
                            <a:srgbClr val="000000"/>
                          </a:solidFill>
                          <a:latin typeface="Livvic Medium"/>
                        </a:rPr>
                        <a:t>8</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r>
                        <a:rPr lang="en-US" sz="2400">
                          <a:solidFill>
                            <a:srgbClr val="000000"/>
                          </a:solidFill>
                          <a:latin typeface="Livvic Medium"/>
                        </a:rPr>
                        <a:t>Linear discriminant analysis</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r>
              <a:tr h="591416">
                <a:tc>
                  <a:txBody>
                    <a:bodyPr anchor="t" rtlCol="false"/>
                    <a:lstStyle/>
                    <a:p>
                      <a:pPr algn="ctr">
                        <a:lnSpc>
                          <a:spcPts val="3408"/>
                        </a:lnSpc>
                        <a:defRPr/>
                      </a:pPr>
                      <a:r>
                        <a:rPr lang="en-US" sz="2400">
                          <a:solidFill>
                            <a:srgbClr val="000000"/>
                          </a:solidFill>
                          <a:latin typeface="Livvic Medium"/>
                        </a:rPr>
                        <a:t>9</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r>
                        <a:rPr lang="en-US" sz="2400">
                          <a:solidFill>
                            <a:srgbClr val="000000"/>
                          </a:solidFill>
                          <a:latin typeface="Livvic Medium"/>
                        </a:rPr>
                        <a:t>Logistic regression</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D9EEF1"/>
                    </a:solidFill>
                  </a:tcPr>
                </a:tc>
              </a:tr>
              <a:tr h="591416">
                <a:tc>
                  <a:txBody>
                    <a:bodyPr anchor="t" rtlCol="false"/>
                    <a:lstStyle/>
                    <a:p>
                      <a:pPr algn="ctr">
                        <a:lnSpc>
                          <a:spcPts val="3408"/>
                        </a:lnSpc>
                        <a:defRPr/>
                      </a:pPr>
                      <a:r>
                        <a:rPr lang="en-US" sz="2400">
                          <a:solidFill>
                            <a:srgbClr val="000000"/>
                          </a:solidFill>
                          <a:latin typeface="Livvic Medium"/>
                        </a:rPr>
                        <a:t>10</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r>
                        <a:rPr lang="en-US" sz="2400">
                          <a:solidFill>
                            <a:srgbClr val="000000"/>
                          </a:solidFill>
                          <a:latin typeface="Livvic Medium"/>
                        </a:rPr>
                        <a:t>Naive Bayes</a:t>
                      </a: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c>
                  <a:txBody>
                    <a:bodyPr anchor="t" rtlCol="false"/>
                    <a:lstStyle/>
                    <a:p>
                      <a:pPr algn="ctr">
                        <a:lnSpc>
                          <a:spcPts val="3408"/>
                        </a:lnSpc>
                        <a:defRPr/>
                      </a:pPr>
                      <a:endParaRPr lang="en-US" sz="1100"/>
                    </a:p>
                  </a:txBody>
                  <a:tcPr marL="38100" marR="38100" marT="38100" marB="38100"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C3E9EF"/>
                    </a:solidFill>
                  </a:tcPr>
                </a:tc>
              </a:tr>
            </a:tbl>
          </a:graphicData>
        </a:graphic>
      </p:graphicFrame>
      <p:sp>
        <p:nvSpPr>
          <p:cNvPr name="TextBox 23" id="23"/>
          <p:cNvSpPr txBox="true"/>
          <p:nvPr/>
        </p:nvSpPr>
        <p:spPr>
          <a:xfrm rot="0">
            <a:off x="6356585" y="9641008"/>
            <a:ext cx="5574829" cy="414616"/>
          </a:xfrm>
          <a:prstGeom prst="rect">
            <a:avLst/>
          </a:prstGeom>
        </p:spPr>
        <p:txBody>
          <a:bodyPr anchor="t" rtlCol="false" tIns="0" lIns="0" bIns="0" rIns="0">
            <a:spAutoFit/>
          </a:bodyPr>
          <a:lstStyle/>
          <a:p>
            <a:pPr algn="ctr">
              <a:lnSpc>
                <a:spcPts val="3380"/>
              </a:lnSpc>
              <a:spcBef>
                <a:spcPct val="0"/>
              </a:spcBef>
            </a:pPr>
            <a:r>
              <a:rPr lang="en-US" sz="2600" spc="130">
                <a:solidFill>
                  <a:srgbClr val="562429"/>
                </a:solidFill>
                <a:latin typeface="Livvic Semi-Bold"/>
              </a:rPr>
              <a:t>Bảng: M</a:t>
            </a:r>
            <a:r>
              <a:rPr lang="en-US" sz="2600" spc="130">
                <a:solidFill>
                  <a:srgbClr val="562429"/>
                </a:solidFill>
                <a:latin typeface="Livvic Semi-Bold"/>
              </a:rPr>
              <a:t>ô hình đề xuất để dự báo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787809" y="2600062"/>
            <a:ext cx="14712381" cy="7335926"/>
          </a:xfrm>
          <a:custGeom>
            <a:avLst/>
            <a:gdLst/>
            <a:ahLst/>
            <a:cxnLst/>
            <a:rect r="r" b="b" t="t" l="l"/>
            <a:pathLst>
              <a:path h="7335926" w="14712381">
                <a:moveTo>
                  <a:pt x="0" y="0"/>
                </a:moveTo>
                <a:lnTo>
                  <a:pt x="14712382" y="0"/>
                </a:lnTo>
                <a:lnTo>
                  <a:pt x="14712382" y="7335925"/>
                </a:lnTo>
                <a:lnTo>
                  <a:pt x="0" y="7335925"/>
                </a:lnTo>
                <a:lnTo>
                  <a:pt x="0" y="0"/>
                </a:lnTo>
                <a:close/>
              </a:path>
            </a:pathLst>
          </a:custGeom>
          <a:blipFill>
            <a:blip r:embed="rId11"/>
            <a:stretch>
              <a:fillRect l="0" t="0" r="0" b="0"/>
            </a:stretch>
          </a:blipFill>
        </p:spPr>
      </p:sp>
      <p:grpSp>
        <p:nvGrpSpPr>
          <p:cNvPr name="Group 12" id="12"/>
          <p:cNvGrpSpPr/>
          <p:nvPr/>
        </p:nvGrpSpPr>
        <p:grpSpPr>
          <a:xfrm rot="0">
            <a:off x="446933" y="1560894"/>
            <a:ext cx="7517072" cy="1076612"/>
            <a:chOff x="0" y="0"/>
            <a:chExt cx="10022763" cy="1435483"/>
          </a:xfrm>
        </p:grpSpPr>
        <p:grpSp>
          <p:nvGrpSpPr>
            <p:cNvPr name="Group 13" id="13"/>
            <p:cNvGrpSpPr/>
            <p:nvPr/>
          </p:nvGrpSpPr>
          <p:grpSpPr>
            <a:xfrm rot="0">
              <a:off x="0" y="0"/>
              <a:ext cx="1435483" cy="143548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5" id="15"/>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6" id="16"/>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7" id="17"/>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46933" y="1560894"/>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Freeform 17" id="17"/>
          <p:cNvSpPr/>
          <p:nvPr/>
        </p:nvSpPr>
        <p:spPr>
          <a:xfrm flipH="false" flipV="false" rot="0">
            <a:off x="446933" y="2637506"/>
            <a:ext cx="13822091" cy="6870290"/>
          </a:xfrm>
          <a:custGeom>
            <a:avLst/>
            <a:gdLst/>
            <a:ahLst/>
            <a:cxnLst/>
            <a:rect r="r" b="b" t="t" l="l"/>
            <a:pathLst>
              <a:path h="6870290" w="13822091">
                <a:moveTo>
                  <a:pt x="0" y="0"/>
                </a:moveTo>
                <a:lnTo>
                  <a:pt x="13822091" y="0"/>
                </a:lnTo>
                <a:lnTo>
                  <a:pt x="13822091" y="6870290"/>
                </a:lnTo>
                <a:lnTo>
                  <a:pt x="0" y="6870290"/>
                </a:lnTo>
                <a:lnTo>
                  <a:pt x="0" y="0"/>
                </a:lnTo>
                <a:close/>
              </a:path>
            </a:pathLst>
          </a:custGeom>
          <a:blipFill>
            <a:blip r:embed="rId11"/>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241158" y="194374"/>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2" id="12"/>
          <p:cNvSpPr/>
          <p:nvPr/>
        </p:nvSpPr>
        <p:spPr>
          <a:xfrm flipH="false" flipV="false" rot="0">
            <a:off x="4633087" y="4516898"/>
            <a:ext cx="8483520" cy="5739631"/>
          </a:xfrm>
          <a:custGeom>
            <a:avLst/>
            <a:gdLst/>
            <a:ahLst/>
            <a:cxnLst/>
            <a:rect r="r" b="b" t="t" l="l"/>
            <a:pathLst>
              <a:path h="5739631" w="8483520">
                <a:moveTo>
                  <a:pt x="0" y="0"/>
                </a:moveTo>
                <a:lnTo>
                  <a:pt x="8483520" y="0"/>
                </a:lnTo>
                <a:lnTo>
                  <a:pt x="8483520" y="5739631"/>
                </a:lnTo>
                <a:lnTo>
                  <a:pt x="0" y="5739631"/>
                </a:lnTo>
                <a:lnTo>
                  <a:pt x="0" y="0"/>
                </a:lnTo>
                <a:close/>
              </a:path>
            </a:pathLst>
          </a:custGeom>
          <a:blipFill>
            <a:blip r:embed="rId9"/>
            <a:stretch>
              <a:fillRect l="0" t="0" r="0" b="0"/>
            </a:stretch>
          </a:blipFill>
        </p:spPr>
      </p:sp>
      <p:sp>
        <p:nvSpPr>
          <p:cNvPr name="TextBox 13" id="13"/>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1</a:t>
            </a:r>
          </a:p>
        </p:txBody>
      </p:sp>
      <p:sp>
        <p:nvSpPr>
          <p:cNvPr name="TextBox 14" id="14"/>
          <p:cNvSpPr txBox="true"/>
          <p:nvPr/>
        </p:nvSpPr>
        <p:spPr>
          <a:xfrm rot="0">
            <a:off x="1691736" y="449359"/>
            <a:ext cx="7078298" cy="53806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Giới thiệu</a:t>
            </a:r>
          </a:p>
        </p:txBody>
      </p:sp>
      <p:sp>
        <p:nvSpPr>
          <p:cNvPr name="TextBox 15" id="15"/>
          <p:cNvSpPr txBox="true"/>
          <p:nvPr/>
        </p:nvSpPr>
        <p:spPr>
          <a:xfrm rot="0">
            <a:off x="759547" y="1493930"/>
            <a:ext cx="16230600" cy="538067"/>
          </a:xfrm>
          <a:prstGeom prst="rect">
            <a:avLst/>
          </a:prstGeom>
        </p:spPr>
        <p:txBody>
          <a:bodyPr anchor="t" rtlCol="false" tIns="0" lIns="0" bIns="0" rIns="0">
            <a:spAutoFit/>
          </a:bodyPr>
          <a:lstStyle/>
          <a:p>
            <a:pPr algn="l" marL="730287" indent="-365143" lvl="1">
              <a:lnSpc>
                <a:spcPts val="4397"/>
              </a:lnSpc>
              <a:buFont typeface="Arial"/>
              <a:buChar char="•"/>
            </a:pPr>
            <a:r>
              <a:rPr lang="en-US" sz="3382" spc="169">
                <a:solidFill>
                  <a:srgbClr val="562429"/>
                </a:solidFill>
                <a:latin typeface="Livvic Bold"/>
              </a:rPr>
              <a:t>Bộ dữ liệu Horse Colic Dataset:</a:t>
            </a:r>
          </a:p>
        </p:txBody>
      </p:sp>
      <p:sp>
        <p:nvSpPr>
          <p:cNvPr name="TextBox 16" id="16"/>
          <p:cNvSpPr txBox="true"/>
          <p:nvPr/>
        </p:nvSpPr>
        <p:spPr>
          <a:xfrm rot="0">
            <a:off x="1297853" y="2174872"/>
            <a:ext cx="16230600" cy="2342026"/>
          </a:xfrm>
          <a:prstGeom prst="rect">
            <a:avLst/>
          </a:prstGeom>
        </p:spPr>
        <p:txBody>
          <a:bodyPr anchor="t" rtlCol="false" tIns="0" lIns="0" bIns="0" rIns="0">
            <a:spAutoFit/>
          </a:bodyPr>
          <a:lstStyle/>
          <a:p>
            <a:pPr>
              <a:lnSpc>
                <a:spcPts val="4667"/>
              </a:lnSpc>
            </a:pPr>
            <a:r>
              <a:rPr lang="en-US" sz="3382" spc="98">
                <a:solidFill>
                  <a:srgbClr val="562429"/>
                </a:solidFill>
                <a:latin typeface="Livvic"/>
              </a:rPr>
              <a:t>-“Colic” là một thuật ngữ mô tả rối loạn tiêu hóa ở ngựa, là nguyên nhân dẫn đến tử vong của khoảng 64.000 con ngựa tại Hoa Kỳ mỗi năm.</a:t>
            </a:r>
          </a:p>
          <a:p>
            <a:pPr algn="l">
              <a:lnSpc>
                <a:spcPts val="4667"/>
              </a:lnSpc>
            </a:pPr>
            <a:r>
              <a:rPr lang="en-US" sz="3382" spc="98">
                <a:solidFill>
                  <a:srgbClr val="562429"/>
                </a:solidFill>
                <a:latin typeface="Livvic"/>
              </a:rPr>
              <a:t>-Nó có thể do rất nhiều nguyên nhân khác nhau gây ra và thường bắt đầu đột ngột.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46933" y="1560894"/>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Freeform 17" id="17"/>
          <p:cNvSpPr/>
          <p:nvPr/>
        </p:nvSpPr>
        <p:spPr>
          <a:xfrm flipH="false" flipV="false" rot="0">
            <a:off x="446933" y="3008890"/>
            <a:ext cx="17179207" cy="5512876"/>
          </a:xfrm>
          <a:custGeom>
            <a:avLst/>
            <a:gdLst/>
            <a:ahLst/>
            <a:cxnLst/>
            <a:rect r="r" b="b" t="t" l="l"/>
            <a:pathLst>
              <a:path h="5512876" w="17179207">
                <a:moveTo>
                  <a:pt x="0" y="0"/>
                </a:moveTo>
                <a:lnTo>
                  <a:pt x="17179207" y="0"/>
                </a:lnTo>
                <a:lnTo>
                  <a:pt x="17179207" y="5512875"/>
                </a:lnTo>
                <a:lnTo>
                  <a:pt x="0" y="5512875"/>
                </a:lnTo>
                <a:lnTo>
                  <a:pt x="0" y="0"/>
                </a:lnTo>
                <a:close/>
              </a:path>
            </a:pathLst>
          </a:custGeom>
          <a:blipFill>
            <a:blip r:embed="rId11"/>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46933" y="1560894"/>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Freeform 17" id="17"/>
          <p:cNvSpPr/>
          <p:nvPr/>
        </p:nvSpPr>
        <p:spPr>
          <a:xfrm flipH="false" flipV="false" rot="0">
            <a:off x="1807779" y="3028031"/>
            <a:ext cx="12312453" cy="6041254"/>
          </a:xfrm>
          <a:custGeom>
            <a:avLst/>
            <a:gdLst/>
            <a:ahLst/>
            <a:cxnLst/>
            <a:rect r="r" b="b" t="t" l="l"/>
            <a:pathLst>
              <a:path h="6041254" w="12312453">
                <a:moveTo>
                  <a:pt x="0" y="0"/>
                </a:moveTo>
                <a:lnTo>
                  <a:pt x="12312453" y="0"/>
                </a:lnTo>
                <a:lnTo>
                  <a:pt x="12312453" y="6041254"/>
                </a:lnTo>
                <a:lnTo>
                  <a:pt x="0" y="6041254"/>
                </a:lnTo>
                <a:lnTo>
                  <a:pt x="0" y="0"/>
                </a:lnTo>
                <a:close/>
              </a:path>
            </a:pathLst>
          </a:custGeom>
          <a:blipFill>
            <a:blip r:embed="rId11"/>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46933" y="1560894"/>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TextBox 17" id="17"/>
          <p:cNvSpPr txBox="true"/>
          <p:nvPr/>
        </p:nvSpPr>
        <p:spPr>
          <a:xfrm rot="0">
            <a:off x="2009488" y="2821042"/>
            <a:ext cx="7657430" cy="6305961"/>
          </a:xfrm>
          <a:prstGeom prst="rect">
            <a:avLst/>
          </a:prstGeom>
        </p:spPr>
        <p:txBody>
          <a:bodyPr anchor="t" rtlCol="false" tIns="0" lIns="0" bIns="0" rIns="0">
            <a:spAutoFit/>
          </a:bodyPr>
          <a:lstStyle/>
          <a:p>
            <a:pPr algn="just">
              <a:lnSpc>
                <a:spcPts val="3857"/>
              </a:lnSpc>
              <a:spcBef>
                <a:spcPct val="0"/>
              </a:spcBef>
            </a:pPr>
            <a:r>
              <a:rPr lang="en-US" sz="2967" spc="148">
                <a:solidFill>
                  <a:srgbClr val="562429"/>
                </a:solidFill>
                <a:latin typeface="Livvic Bold"/>
              </a:rPr>
              <a:t>Tunning [RandomForest]</a:t>
            </a:r>
          </a:p>
          <a:p>
            <a:pPr algn="just">
              <a:lnSpc>
                <a:spcPts val="3857"/>
              </a:lnSpc>
              <a:spcBef>
                <a:spcPct val="0"/>
              </a:spcBef>
            </a:pPr>
            <a:r>
              <a:rPr lang="en-US" sz="2967" spc="148">
                <a:solidFill>
                  <a:srgbClr val="562429"/>
                </a:solidFill>
                <a:latin typeface="Livvic"/>
              </a:rPr>
              <a:t>Baseline [RF]</a:t>
            </a:r>
          </a:p>
          <a:p>
            <a:pPr algn="just">
              <a:lnSpc>
                <a:spcPts val="3857"/>
              </a:lnSpc>
              <a:spcBef>
                <a:spcPct val="0"/>
              </a:spcBef>
            </a:pPr>
            <a:r>
              <a:rPr lang="en-US" sz="2967" spc="148">
                <a:solidFill>
                  <a:srgbClr val="562429"/>
                </a:solidFill>
                <a:latin typeface="Livvic"/>
              </a:rPr>
              <a:t>+ acc = 0.700 =&gt; Sau khi tinh chỉnh 0.733</a:t>
            </a:r>
          </a:p>
          <a:p>
            <a:pPr algn="just">
              <a:lnSpc>
                <a:spcPts val="3857"/>
              </a:lnSpc>
              <a:spcBef>
                <a:spcPct val="0"/>
              </a:spcBef>
            </a:pPr>
            <a:r>
              <a:rPr lang="en-US" sz="2967" spc="148">
                <a:solidFill>
                  <a:srgbClr val="562429"/>
                </a:solidFill>
                <a:latin typeface="Livvic"/>
              </a:rPr>
              <a:t>+ precision = 0.699</a:t>
            </a:r>
          </a:p>
          <a:p>
            <a:pPr algn="just">
              <a:lnSpc>
                <a:spcPts val="3857"/>
              </a:lnSpc>
              <a:spcBef>
                <a:spcPct val="0"/>
              </a:spcBef>
            </a:pPr>
            <a:r>
              <a:rPr lang="en-US" sz="2967" spc="148">
                <a:solidFill>
                  <a:srgbClr val="562429"/>
                </a:solidFill>
                <a:latin typeface="Livvic"/>
              </a:rPr>
              <a:t>+ recall = 0.700</a:t>
            </a:r>
          </a:p>
          <a:p>
            <a:pPr algn="just">
              <a:lnSpc>
                <a:spcPts val="3857"/>
              </a:lnSpc>
              <a:spcBef>
                <a:spcPct val="0"/>
              </a:spcBef>
            </a:pPr>
            <a:r>
              <a:rPr lang="en-US" sz="2967" spc="148">
                <a:solidFill>
                  <a:srgbClr val="562429"/>
                </a:solidFill>
                <a:latin typeface="Livvic"/>
              </a:rPr>
              <a:t>+ F1-score = 0.697</a:t>
            </a:r>
          </a:p>
          <a:p>
            <a:pPr algn="just">
              <a:lnSpc>
                <a:spcPts val="3857"/>
              </a:lnSpc>
              <a:spcBef>
                <a:spcPct val="0"/>
              </a:spcBef>
            </a:pPr>
          </a:p>
          <a:p>
            <a:pPr algn="just">
              <a:lnSpc>
                <a:spcPts val="3857"/>
              </a:lnSpc>
              <a:spcBef>
                <a:spcPct val="0"/>
              </a:spcBef>
            </a:pPr>
            <a:r>
              <a:rPr lang="en-US" sz="2967" spc="148">
                <a:solidFill>
                  <a:srgbClr val="562429"/>
                </a:solidFill>
                <a:latin typeface="Livvic Bold"/>
              </a:rPr>
              <a:t>Tunning [GradientBoosting]</a:t>
            </a:r>
          </a:p>
          <a:p>
            <a:pPr algn="just">
              <a:lnSpc>
                <a:spcPts val="3857"/>
              </a:lnSpc>
              <a:spcBef>
                <a:spcPct val="0"/>
              </a:spcBef>
            </a:pPr>
            <a:r>
              <a:rPr lang="en-US" sz="2967" spc="148">
                <a:solidFill>
                  <a:srgbClr val="562429"/>
                </a:solidFill>
                <a:latin typeface="Livvic"/>
              </a:rPr>
              <a:t>Baseline [GradientBoosting]</a:t>
            </a:r>
          </a:p>
          <a:p>
            <a:pPr algn="just">
              <a:lnSpc>
                <a:spcPts val="3857"/>
              </a:lnSpc>
              <a:spcBef>
                <a:spcPct val="0"/>
              </a:spcBef>
            </a:pPr>
            <a:r>
              <a:rPr lang="en-US" sz="2967" spc="148">
                <a:solidFill>
                  <a:srgbClr val="562429"/>
                </a:solidFill>
                <a:latin typeface="Livvic"/>
              </a:rPr>
              <a:t>+ acc = 0.700</a:t>
            </a:r>
          </a:p>
          <a:p>
            <a:pPr algn="just">
              <a:lnSpc>
                <a:spcPts val="3857"/>
              </a:lnSpc>
              <a:spcBef>
                <a:spcPct val="0"/>
              </a:spcBef>
            </a:pPr>
            <a:r>
              <a:rPr lang="en-US" sz="2967" spc="148">
                <a:solidFill>
                  <a:srgbClr val="562429"/>
                </a:solidFill>
                <a:latin typeface="Livvic"/>
              </a:rPr>
              <a:t>+ precision = 0.709</a:t>
            </a:r>
          </a:p>
          <a:p>
            <a:pPr algn="just">
              <a:lnSpc>
                <a:spcPts val="3857"/>
              </a:lnSpc>
              <a:spcBef>
                <a:spcPct val="0"/>
              </a:spcBef>
            </a:pPr>
            <a:r>
              <a:rPr lang="en-US" sz="2967" spc="148">
                <a:solidFill>
                  <a:srgbClr val="562429"/>
                </a:solidFill>
                <a:latin typeface="Livvic"/>
              </a:rPr>
              <a:t>+ recall = 0.700</a:t>
            </a:r>
          </a:p>
          <a:p>
            <a:pPr algn="just">
              <a:lnSpc>
                <a:spcPts val="3857"/>
              </a:lnSpc>
              <a:spcBef>
                <a:spcPct val="0"/>
              </a:spcBef>
            </a:pPr>
            <a:r>
              <a:rPr lang="en-US" sz="2967" spc="148">
                <a:solidFill>
                  <a:srgbClr val="562429"/>
                </a:solidFill>
                <a:latin typeface="Livvic"/>
              </a:rPr>
              <a:t>+ F1-score = 0.704</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446933" y="1560894"/>
            <a:ext cx="7517072" cy="1076612"/>
            <a:chOff x="0" y="0"/>
            <a:chExt cx="10022763"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1504" y="397096"/>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4</a:t>
              </a:r>
            </a:p>
          </p:txBody>
        </p:sp>
        <p:sp>
          <p:nvSpPr>
            <p:cNvPr name="TextBox 16" id="16"/>
            <p:cNvSpPr txBox="true"/>
            <p:nvPr/>
          </p:nvSpPr>
          <p:spPr>
            <a:xfrm rot="0">
              <a:off x="2086895" y="349505"/>
              <a:ext cx="7935868" cy="707898"/>
            </a:xfrm>
            <a:prstGeom prst="rect">
              <a:avLst/>
            </a:prstGeom>
          </p:spPr>
          <p:txBody>
            <a:bodyPr anchor="t" rtlCol="false" tIns="0" lIns="0" bIns="0" rIns="0">
              <a:spAutoFit/>
            </a:bodyPr>
            <a:lstStyle/>
            <a:p>
              <a:pPr algn="ctr">
                <a:lnSpc>
                  <a:spcPts val="4397"/>
                </a:lnSpc>
              </a:pPr>
              <a:r>
                <a:rPr lang="en-US" sz="3382" spc="169">
                  <a:solidFill>
                    <a:srgbClr val="562429"/>
                  </a:solidFill>
                  <a:latin typeface="Livvic Bold"/>
                </a:rPr>
                <a:t>THỬ NGHIỆM VÀ KẾT QUẢ</a:t>
              </a:r>
            </a:p>
          </p:txBody>
        </p:sp>
      </p:grpSp>
      <p:sp>
        <p:nvSpPr>
          <p:cNvPr name="Freeform 17" id="17"/>
          <p:cNvSpPr/>
          <p:nvPr/>
        </p:nvSpPr>
        <p:spPr>
          <a:xfrm flipH="false" flipV="false" rot="0">
            <a:off x="779378" y="2960480"/>
            <a:ext cx="7964861" cy="6807467"/>
          </a:xfrm>
          <a:custGeom>
            <a:avLst/>
            <a:gdLst/>
            <a:ahLst/>
            <a:cxnLst/>
            <a:rect r="r" b="b" t="t" l="l"/>
            <a:pathLst>
              <a:path h="6807467" w="7964861">
                <a:moveTo>
                  <a:pt x="0" y="0"/>
                </a:moveTo>
                <a:lnTo>
                  <a:pt x="7964861" y="0"/>
                </a:lnTo>
                <a:lnTo>
                  <a:pt x="7964861" y="6807467"/>
                </a:lnTo>
                <a:lnTo>
                  <a:pt x="0" y="6807467"/>
                </a:lnTo>
                <a:lnTo>
                  <a:pt x="0" y="0"/>
                </a:lnTo>
                <a:close/>
              </a:path>
            </a:pathLst>
          </a:custGeom>
          <a:blipFill>
            <a:blip r:embed="rId11"/>
            <a:stretch>
              <a:fillRect l="0" t="0" r="0" b="0"/>
            </a:stretch>
          </a:blipFill>
        </p:spPr>
      </p:sp>
      <p:sp>
        <p:nvSpPr>
          <p:cNvPr name="Freeform 18" id="18"/>
          <p:cNvSpPr/>
          <p:nvPr/>
        </p:nvSpPr>
        <p:spPr>
          <a:xfrm flipH="false" flipV="false" rot="0">
            <a:off x="9144000" y="2960480"/>
            <a:ext cx="8115300" cy="6936045"/>
          </a:xfrm>
          <a:custGeom>
            <a:avLst/>
            <a:gdLst/>
            <a:ahLst/>
            <a:cxnLst/>
            <a:rect r="r" b="b" t="t" l="l"/>
            <a:pathLst>
              <a:path h="6936045" w="8115300">
                <a:moveTo>
                  <a:pt x="0" y="0"/>
                </a:moveTo>
                <a:lnTo>
                  <a:pt x="8115300" y="0"/>
                </a:lnTo>
                <a:lnTo>
                  <a:pt x="8115300" y="6936045"/>
                </a:lnTo>
                <a:lnTo>
                  <a:pt x="0" y="6936045"/>
                </a:lnTo>
                <a:lnTo>
                  <a:pt x="0" y="0"/>
                </a:lnTo>
                <a:close/>
              </a:path>
            </a:pathLst>
          </a:custGeom>
          <a:blipFill>
            <a:blip r:embed="rId1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21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1407146" y="932876"/>
            <a:ext cx="6067967" cy="1076612"/>
            <a:chOff x="0" y="0"/>
            <a:chExt cx="8090622" cy="1435483"/>
          </a:xfrm>
        </p:grpSpPr>
        <p:grpSp>
          <p:nvGrpSpPr>
            <p:cNvPr name="Group 12" id="12"/>
            <p:cNvGrpSpPr/>
            <p:nvPr/>
          </p:nvGrpSpPr>
          <p:grpSpPr>
            <a:xfrm rot="0">
              <a:off x="0" y="0"/>
              <a:ext cx="1435483" cy="143548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4" id="14"/>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5" id="15"/>
            <p:cNvSpPr txBox="true"/>
            <p:nvPr/>
          </p:nvSpPr>
          <p:spPr>
            <a:xfrm rot="0">
              <a:off x="169455" y="392698"/>
              <a:ext cx="1096574" cy="746067"/>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5</a:t>
              </a:r>
            </a:p>
          </p:txBody>
        </p:sp>
        <p:sp>
          <p:nvSpPr>
            <p:cNvPr name="TextBox 16" id="16"/>
            <p:cNvSpPr txBox="true"/>
            <p:nvPr/>
          </p:nvSpPr>
          <p:spPr>
            <a:xfrm rot="0">
              <a:off x="2086895" y="345108"/>
              <a:ext cx="6003728" cy="707898"/>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KẾT LUẬN</a:t>
              </a:r>
            </a:p>
          </p:txBody>
        </p:sp>
      </p:grpSp>
      <p:sp>
        <p:nvSpPr>
          <p:cNvPr name="TextBox 17" id="17"/>
          <p:cNvSpPr txBox="true"/>
          <p:nvPr/>
        </p:nvSpPr>
        <p:spPr>
          <a:xfrm rot="0">
            <a:off x="1407146" y="2490020"/>
            <a:ext cx="11309875" cy="7366491"/>
          </a:xfrm>
          <a:prstGeom prst="rect">
            <a:avLst/>
          </a:prstGeom>
        </p:spPr>
        <p:txBody>
          <a:bodyPr anchor="t" rtlCol="false" tIns="0" lIns="0" bIns="0" rIns="0">
            <a:spAutoFit/>
          </a:bodyPr>
          <a:lstStyle/>
          <a:p>
            <a:pPr algn="just">
              <a:lnSpc>
                <a:spcPts val="5874"/>
              </a:lnSpc>
            </a:pPr>
            <a:r>
              <a:rPr lang="en-US" sz="3356" spc="167">
                <a:solidFill>
                  <a:srgbClr val="562429"/>
                </a:solidFill>
                <a:latin typeface="Livvic Bold"/>
              </a:rPr>
              <a:t>Phương hướng sau khi thực hiện:</a:t>
            </a:r>
          </a:p>
          <a:p>
            <a:pPr algn="just">
              <a:lnSpc>
                <a:spcPts val="5874"/>
              </a:lnSpc>
            </a:pPr>
            <a:r>
              <a:rPr lang="en-US" sz="3356" spc="167">
                <a:solidFill>
                  <a:srgbClr val="562429"/>
                </a:solidFill>
                <a:latin typeface="Livvic Bold"/>
              </a:rPr>
              <a:t>-</a:t>
            </a:r>
            <a:r>
              <a:rPr lang="en-US" sz="3356" spc="167">
                <a:solidFill>
                  <a:srgbClr val="562429"/>
                </a:solidFill>
                <a:latin typeface="Livvic"/>
              </a:rPr>
              <a:t> </a:t>
            </a:r>
            <a:r>
              <a:rPr lang="en-US" sz="3356" spc="167">
                <a:solidFill>
                  <a:srgbClr val="562429"/>
                </a:solidFill>
                <a:latin typeface="Livvic"/>
              </a:rPr>
              <a:t>Tinh chỉnh Tham số: Tiếp tục tinh chỉnh tham số cho cả hai mô hình để xem liệu có thể cải thiện hiệu suất hay không.</a:t>
            </a:r>
          </a:p>
          <a:p>
            <a:pPr algn="just">
              <a:lnSpc>
                <a:spcPts val="5874"/>
              </a:lnSpc>
            </a:pPr>
            <a:r>
              <a:rPr lang="en-US" sz="3356" spc="167">
                <a:solidFill>
                  <a:srgbClr val="562429"/>
                </a:solidFill>
                <a:latin typeface="Livvic"/>
              </a:rPr>
              <a:t>- Tổ Hợp Mô Hình (Ensemble): Xem xét việc sử dụng ensemble của RF và GB để kết hợp ưu điểm của cả hai mô hình.</a:t>
            </a:r>
          </a:p>
          <a:p>
            <a:pPr algn="just">
              <a:lnSpc>
                <a:spcPts val="5874"/>
              </a:lnSpc>
            </a:pPr>
            <a:r>
              <a:rPr lang="en-US" sz="3356" spc="167">
                <a:solidFill>
                  <a:srgbClr val="562429"/>
                </a:solidFill>
                <a:latin typeface="Livvic"/>
              </a:rPr>
              <a:t>- Kiểm Soát Kích Thước Mô Hình: Nếu kích thước mô hình là một vấn đề, có thể xem xét giảm số cây hoặc thử nghiệm các biện pháp kiểm soát kích thước.</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10800000">
            <a:off x="9865703" y="6735827"/>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4055934" y="1223328"/>
            <a:ext cx="15751200" cy="7639332"/>
          </a:xfrm>
          <a:custGeom>
            <a:avLst/>
            <a:gdLst/>
            <a:ahLst/>
            <a:cxnLst/>
            <a:rect r="r" b="b" t="t" l="l"/>
            <a:pathLst>
              <a:path h="7639332" w="15751200">
                <a:moveTo>
                  <a:pt x="0" y="0"/>
                </a:moveTo>
                <a:lnTo>
                  <a:pt x="15751200" y="0"/>
                </a:lnTo>
                <a:lnTo>
                  <a:pt x="15751200" y="7639332"/>
                </a:lnTo>
                <a:lnTo>
                  <a:pt x="0" y="763933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8" id="8"/>
          <p:cNvSpPr/>
          <p:nvPr/>
        </p:nvSpPr>
        <p:spPr>
          <a:xfrm>
            <a:off x="9865703" y="5993282"/>
            <a:ext cx="9872940" cy="0"/>
          </a:xfrm>
          <a:prstGeom prst="line">
            <a:avLst/>
          </a:prstGeom>
          <a:ln cap="flat" w="95250">
            <a:solidFill>
              <a:srgbClr val="FFFFFF"/>
            </a:solidFill>
            <a:prstDash val="solid"/>
            <a:headEnd type="none" len="sm" w="sm"/>
            <a:tailEnd type="none" len="sm" w="sm"/>
          </a:ln>
        </p:spPr>
      </p:sp>
      <p:sp>
        <p:nvSpPr>
          <p:cNvPr name="AutoShape 9" id="9"/>
          <p:cNvSpPr/>
          <p:nvPr/>
        </p:nvSpPr>
        <p:spPr>
          <a:xfrm flipV="true">
            <a:off x="9913328" y="-6885345"/>
            <a:ext cx="0" cy="9872940"/>
          </a:xfrm>
          <a:prstGeom prst="line">
            <a:avLst/>
          </a:prstGeom>
          <a:ln cap="flat" w="95250">
            <a:solidFill>
              <a:srgbClr val="FFFFFF"/>
            </a:solidFill>
            <a:prstDash val="solid"/>
            <a:headEnd type="none" len="sm" w="sm"/>
            <a:tailEnd type="none" len="sm" w="sm"/>
          </a:ln>
        </p:spPr>
      </p:sp>
      <p:sp>
        <p:nvSpPr>
          <p:cNvPr name="Freeform 10" id="10"/>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6"/>
            <a:stretch>
              <a:fillRect l="0" t="0" r="0" b="0"/>
            </a:stretch>
          </a:blipFill>
        </p:spPr>
      </p:sp>
      <p:sp>
        <p:nvSpPr>
          <p:cNvPr name="Freeform 11" id="11"/>
          <p:cNvSpPr/>
          <p:nvPr/>
        </p:nvSpPr>
        <p:spPr>
          <a:xfrm flipH="false" flipV="false" rot="0">
            <a:off x="4983026" y="2566869"/>
            <a:ext cx="3918627" cy="5153263"/>
          </a:xfrm>
          <a:custGeom>
            <a:avLst/>
            <a:gdLst/>
            <a:ahLst/>
            <a:cxnLst/>
            <a:rect r="r" b="b" t="t" l="l"/>
            <a:pathLst>
              <a:path h="5153263" w="3918627">
                <a:moveTo>
                  <a:pt x="0" y="0"/>
                </a:moveTo>
                <a:lnTo>
                  <a:pt x="3918627" y="0"/>
                </a:lnTo>
                <a:lnTo>
                  <a:pt x="3918627" y="5153262"/>
                </a:lnTo>
                <a:lnTo>
                  <a:pt x="0" y="51532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9144000" y="4629246"/>
            <a:ext cx="6103843" cy="1087811"/>
          </a:xfrm>
          <a:prstGeom prst="rect">
            <a:avLst/>
          </a:prstGeom>
        </p:spPr>
        <p:txBody>
          <a:bodyPr anchor="t" rtlCol="false" tIns="0" lIns="0" bIns="0" rIns="0">
            <a:spAutoFit/>
          </a:bodyPr>
          <a:lstStyle/>
          <a:p>
            <a:pPr algn="l">
              <a:lnSpc>
                <a:spcPts val="8087"/>
              </a:lnSpc>
            </a:pPr>
            <a:r>
              <a:rPr lang="en-US" sz="8513" spc="-425">
                <a:solidFill>
                  <a:srgbClr val="562429"/>
                </a:solidFill>
                <a:latin typeface="Livvic"/>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47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AutoShape 6" id="6"/>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7" id="7"/>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8" id="8"/>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8"/>
            <a:stretch>
              <a:fillRect l="0" t="0" r="0" b="0"/>
            </a:stretch>
          </a:blipFill>
        </p:spPr>
      </p:sp>
      <p:grpSp>
        <p:nvGrpSpPr>
          <p:cNvPr name="Group 9" id="9"/>
          <p:cNvGrpSpPr/>
          <p:nvPr/>
        </p:nvGrpSpPr>
        <p:grpSpPr>
          <a:xfrm rot="0">
            <a:off x="241158" y="194374"/>
            <a:ext cx="1076612" cy="10766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1" id="11"/>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2" id="12"/>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1</a:t>
            </a:r>
          </a:p>
        </p:txBody>
      </p:sp>
      <p:sp>
        <p:nvSpPr>
          <p:cNvPr name="TextBox 13" id="13"/>
          <p:cNvSpPr txBox="true"/>
          <p:nvPr/>
        </p:nvSpPr>
        <p:spPr>
          <a:xfrm rot="0">
            <a:off x="1691736" y="449359"/>
            <a:ext cx="7078298" cy="53806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Giới thiệu</a:t>
            </a:r>
          </a:p>
        </p:txBody>
      </p:sp>
      <p:sp>
        <p:nvSpPr>
          <p:cNvPr name="TextBox 14" id="14"/>
          <p:cNvSpPr txBox="true"/>
          <p:nvPr/>
        </p:nvSpPr>
        <p:spPr>
          <a:xfrm rot="0">
            <a:off x="759547" y="1493930"/>
            <a:ext cx="16230600" cy="538067"/>
          </a:xfrm>
          <a:prstGeom prst="rect">
            <a:avLst/>
          </a:prstGeom>
        </p:spPr>
        <p:txBody>
          <a:bodyPr anchor="t" rtlCol="false" tIns="0" lIns="0" bIns="0" rIns="0">
            <a:spAutoFit/>
          </a:bodyPr>
          <a:lstStyle/>
          <a:p>
            <a:pPr algn="l" marL="730287" indent="-365143" lvl="1">
              <a:lnSpc>
                <a:spcPts val="4397"/>
              </a:lnSpc>
              <a:buFont typeface="Arial"/>
              <a:buChar char="•"/>
            </a:pPr>
            <a:r>
              <a:rPr lang="en-US" sz="3382" spc="169">
                <a:solidFill>
                  <a:srgbClr val="562429"/>
                </a:solidFill>
                <a:latin typeface="Livvic Bold"/>
              </a:rPr>
              <a:t>Our problem:</a:t>
            </a:r>
          </a:p>
        </p:txBody>
      </p:sp>
      <p:sp>
        <p:nvSpPr>
          <p:cNvPr name="TextBox 15" id="15"/>
          <p:cNvSpPr txBox="true"/>
          <p:nvPr/>
        </p:nvSpPr>
        <p:spPr>
          <a:xfrm rot="0">
            <a:off x="1190679" y="2222497"/>
            <a:ext cx="16230600" cy="4704226"/>
          </a:xfrm>
          <a:prstGeom prst="rect">
            <a:avLst/>
          </a:prstGeom>
        </p:spPr>
        <p:txBody>
          <a:bodyPr anchor="t" rtlCol="false" tIns="0" lIns="0" bIns="0" rIns="0">
            <a:spAutoFit/>
          </a:bodyPr>
          <a:lstStyle/>
          <a:p>
            <a:pPr>
              <a:lnSpc>
                <a:spcPts val="4667"/>
              </a:lnSpc>
            </a:pPr>
            <a:r>
              <a:rPr lang="en-US" sz="3382" spc="98">
                <a:solidFill>
                  <a:srgbClr val="562429"/>
                </a:solidFill>
                <a:latin typeface="Livvic"/>
              </a:rPr>
              <a:t>-Xây dựng mô hình phân loại gồm 10 phương pháp để hỗ trợ nhân viên chăm sóc ngựa và các bác sĩ xác định nguy cơ tử vong của ngựa nếu mắc bệnh. Từ đó giúp doanh nghiệp tiết kiệm chi phí cũng như có các kế hoạch giảm thiểu tổn thất tốt nhất.</a:t>
            </a:r>
          </a:p>
          <a:p>
            <a:pPr>
              <a:lnSpc>
                <a:spcPts val="4667"/>
              </a:lnSpc>
            </a:pPr>
          </a:p>
          <a:p>
            <a:pPr>
              <a:lnSpc>
                <a:spcPts val="4667"/>
              </a:lnSpc>
            </a:pPr>
            <a:r>
              <a:rPr lang="en-US" sz="3382" spc="98">
                <a:solidFill>
                  <a:srgbClr val="562429"/>
                </a:solidFill>
                <a:latin typeface="Livvic"/>
              </a:rPr>
              <a:t>-Sử dụng Accuracy, Precision, Recall, F1-score và confusion matrix để so sánh hiệu suất của các phương pháp phân loại.</a:t>
            </a:r>
          </a:p>
          <a:p>
            <a:pPr algn="l">
              <a:lnSpc>
                <a:spcPts val="4667"/>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9706" y="-1147676"/>
            <a:ext cx="10013706" cy="12582352"/>
            <a:chOff x="0" y="0"/>
            <a:chExt cx="2637355" cy="3313870"/>
          </a:xfrm>
        </p:grpSpPr>
        <p:sp>
          <p:nvSpPr>
            <p:cNvPr name="Freeform 3" id="3"/>
            <p:cNvSpPr/>
            <p:nvPr/>
          </p:nvSpPr>
          <p:spPr>
            <a:xfrm flipH="false" flipV="false" rot="0">
              <a:off x="0" y="0"/>
              <a:ext cx="2637355" cy="3313870"/>
            </a:xfrm>
            <a:custGeom>
              <a:avLst/>
              <a:gdLst/>
              <a:ahLst/>
              <a:cxnLst/>
              <a:rect r="r" b="b" t="t" l="l"/>
              <a:pathLst>
                <a:path h="3313870" w="2637355">
                  <a:moveTo>
                    <a:pt x="0" y="0"/>
                  </a:moveTo>
                  <a:lnTo>
                    <a:pt x="2637355" y="0"/>
                  </a:lnTo>
                  <a:lnTo>
                    <a:pt x="2637355" y="3313870"/>
                  </a:lnTo>
                  <a:lnTo>
                    <a:pt x="0" y="3313870"/>
                  </a:lnTo>
                  <a:close/>
                </a:path>
              </a:pathLst>
            </a:custGeom>
            <a:solidFill>
              <a:srgbClr val="FFFFFF"/>
            </a:solidFill>
          </p:spPr>
        </p:sp>
        <p:sp>
          <p:nvSpPr>
            <p:cNvPr name="TextBox 4" id="4"/>
            <p:cNvSpPr txBox="true"/>
            <p:nvPr/>
          </p:nvSpPr>
          <p:spPr>
            <a:xfrm>
              <a:off x="0" y="-28575"/>
              <a:ext cx="2637355" cy="3342445"/>
            </a:xfrm>
            <a:prstGeom prst="rect">
              <a:avLst/>
            </a:prstGeom>
          </p:spPr>
          <p:txBody>
            <a:bodyPr anchor="ctr" rtlCol="false" tIns="50800" lIns="50800" bIns="50800" rIns="50800"/>
            <a:lstStyle/>
            <a:p>
              <a:pPr algn="ctr">
                <a:lnSpc>
                  <a:spcPts val="3022"/>
                </a:lnSpc>
              </a:pPr>
            </a:p>
          </p:txBody>
        </p:sp>
      </p:grpSp>
      <p:sp>
        <p:nvSpPr>
          <p:cNvPr name="Freeform 5" id="5"/>
          <p:cNvSpPr/>
          <p:nvPr/>
        </p:nvSpPr>
        <p:spPr>
          <a:xfrm flipH="false" flipV="true" rot="-5400000">
            <a:off x="-1883664" y="4840777"/>
            <a:ext cx="7315200" cy="3547872"/>
          </a:xfrm>
          <a:custGeom>
            <a:avLst/>
            <a:gdLst/>
            <a:ahLst/>
            <a:cxnLst/>
            <a:rect r="r" b="b" t="t" l="l"/>
            <a:pathLst>
              <a:path h="3547872" w="7315200">
                <a:moveTo>
                  <a:pt x="0" y="3547872"/>
                </a:moveTo>
                <a:lnTo>
                  <a:pt x="7315200" y="3547872"/>
                </a:lnTo>
                <a:lnTo>
                  <a:pt x="7315200" y="0"/>
                </a:lnTo>
                <a:lnTo>
                  <a:pt x="0" y="0"/>
                </a:lnTo>
                <a:lnTo>
                  <a:pt x="0" y="3547872"/>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2856464" y="1883664"/>
            <a:ext cx="7315200" cy="3547872"/>
          </a:xfrm>
          <a:custGeom>
            <a:avLst/>
            <a:gdLst/>
            <a:ahLst/>
            <a:cxnLst/>
            <a:rect r="r" b="b" t="t" l="l"/>
            <a:pathLst>
              <a:path h="3547872" w="7315200">
                <a:moveTo>
                  <a:pt x="0" y="0"/>
                </a:moveTo>
                <a:lnTo>
                  <a:pt x="7315200" y="0"/>
                </a:lnTo>
                <a:lnTo>
                  <a:pt x="7315200" y="3547872"/>
                </a:lnTo>
                <a:lnTo>
                  <a:pt x="0" y="3547872"/>
                </a:lnTo>
                <a:lnTo>
                  <a:pt x="0" y="0"/>
                </a:lnTo>
                <a:close/>
              </a:path>
            </a:pathLst>
          </a:custGeom>
          <a:blipFill>
            <a:blip r:embed="rId2">
              <a:alphaModFix amt="65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773936" y="4446964"/>
            <a:ext cx="6103843" cy="1087811"/>
          </a:xfrm>
          <a:prstGeom prst="rect">
            <a:avLst/>
          </a:prstGeom>
        </p:spPr>
        <p:txBody>
          <a:bodyPr anchor="t" rtlCol="false" tIns="0" lIns="0" bIns="0" rIns="0">
            <a:spAutoFit/>
          </a:bodyPr>
          <a:lstStyle/>
          <a:p>
            <a:pPr algn="l">
              <a:lnSpc>
                <a:spcPts val="8087"/>
              </a:lnSpc>
            </a:pPr>
            <a:r>
              <a:rPr lang="en-US" sz="8513" spc="-425">
                <a:solidFill>
                  <a:srgbClr val="562429"/>
                </a:solidFill>
                <a:latin typeface="Livvic"/>
              </a:rPr>
              <a:t>Mục lục</a:t>
            </a:r>
          </a:p>
        </p:txBody>
      </p:sp>
      <p:sp>
        <p:nvSpPr>
          <p:cNvPr name="AutoShape 10" id="10"/>
          <p:cNvSpPr/>
          <p:nvPr/>
        </p:nvSpPr>
        <p:spPr>
          <a:xfrm flipH="true" flipV="true">
            <a:off x="10407145" y="-604871"/>
            <a:ext cx="37985" cy="12039472"/>
          </a:xfrm>
          <a:prstGeom prst="line">
            <a:avLst/>
          </a:prstGeom>
          <a:ln cap="flat" w="47625">
            <a:solidFill>
              <a:srgbClr val="FFFFFF"/>
            </a:solidFill>
            <a:prstDash val="solid"/>
            <a:headEnd type="none" len="sm" w="sm"/>
            <a:tailEnd type="none" len="sm" w="sm"/>
          </a:ln>
        </p:spPr>
      </p:sp>
      <p:grpSp>
        <p:nvGrpSpPr>
          <p:cNvPr name="Group 11" id="11"/>
          <p:cNvGrpSpPr/>
          <p:nvPr/>
        </p:nvGrpSpPr>
        <p:grpSpPr>
          <a:xfrm rot="0">
            <a:off x="6751952" y="1606787"/>
            <a:ext cx="1076612" cy="10766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4" id="14"/>
          <p:cNvGrpSpPr/>
          <p:nvPr/>
        </p:nvGrpSpPr>
        <p:grpSpPr>
          <a:xfrm rot="0">
            <a:off x="6751952" y="3298939"/>
            <a:ext cx="1076612" cy="107661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6" id="16"/>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17" id="17"/>
          <p:cNvGrpSpPr/>
          <p:nvPr/>
        </p:nvGrpSpPr>
        <p:grpSpPr>
          <a:xfrm rot="0">
            <a:off x="6751952" y="4994676"/>
            <a:ext cx="1076612" cy="107661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9" id="19"/>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20" id="20"/>
          <p:cNvGrpSpPr/>
          <p:nvPr/>
        </p:nvGrpSpPr>
        <p:grpSpPr>
          <a:xfrm rot="0">
            <a:off x="6751952" y="6690413"/>
            <a:ext cx="1076612" cy="107661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22" id="22"/>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grpSp>
        <p:nvGrpSpPr>
          <p:cNvPr name="Group 23" id="23"/>
          <p:cNvGrpSpPr/>
          <p:nvPr/>
        </p:nvGrpSpPr>
        <p:grpSpPr>
          <a:xfrm rot="0">
            <a:off x="6751952" y="8386151"/>
            <a:ext cx="1076612" cy="107661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25" id="25"/>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26" id="26"/>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6"/>
            <a:stretch>
              <a:fillRect l="0" t="0" r="0" b="0"/>
            </a:stretch>
          </a:blipFill>
        </p:spPr>
      </p:sp>
      <p:sp>
        <p:nvSpPr>
          <p:cNvPr name="AutoShape 27" id="27"/>
          <p:cNvSpPr/>
          <p:nvPr/>
        </p:nvSpPr>
        <p:spPr>
          <a:xfrm>
            <a:off x="655658" y="5641914"/>
            <a:ext cx="5784428" cy="0"/>
          </a:xfrm>
          <a:prstGeom prst="line">
            <a:avLst/>
          </a:prstGeom>
          <a:ln cap="rnd" w="76200">
            <a:solidFill>
              <a:srgbClr val="C3E9EF"/>
            </a:solidFill>
            <a:prstDash val="solid"/>
            <a:headEnd type="none" len="sm" w="sm"/>
            <a:tailEnd type="none" len="sm" w="sm"/>
          </a:ln>
        </p:spPr>
      </p:sp>
      <p:sp>
        <p:nvSpPr>
          <p:cNvPr name="TextBox 28" id="28"/>
          <p:cNvSpPr txBox="true"/>
          <p:nvPr/>
        </p:nvSpPr>
        <p:spPr>
          <a:xfrm rot="0">
            <a:off x="7006135" y="1868482"/>
            <a:ext cx="822430" cy="533282"/>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Medium"/>
              </a:rPr>
              <a:t>1</a:t>
            </a:r>
          </a:p>
        </p:txBody>
      </p:sp>
      <p:sp>
        <p:nvSpPr>
          <p:cNvPr name="TextBox 29" id="29"/>
          <p:cNvSpPr txBox="true"/>
          <p:nvPr/>
        </p:nvSpPr>
        <p:spPr>
          <a:xfrm rot="0">
            <a:off x="6873080" y="3718242"/>
            <a:ext cx="822430" cy="533282"/>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Medium"/>
              </a:rPr>
              <a:t>2</a:t>
            </a:r>
          </a:p>
        </p:txBody>
      </p:sp>
      <p:sp>
        <p:nvSpPr>
          <p:cNvPr name="TextBox 30" id="30"/>
          <p:cNvSpPr txBox="true"/>
          <p:nvPr/>
        </p:nvSpPr>
        <p:spPr>
          <a:xfrm rot="0">
            <a:off x="6873080" y="5413979"/>
            <a:ext cx="822430" cy="533282"/>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Medium"/>
              </a:rPr>
              <a:t>3</a:t>
            </a:r>
          </a:p>
        </p:txBody>
      </p:sp>
      <p:sp>
        <p:nvSpPr>
          <p:cNvPr name="TextBox 31" id="31"/>
          <p:cNvSpPr txBox="true"/>
          <p:nvPr/>
        </p:nvSpPr>
        <p:spPr>
          <a:xfrm rot="0">
            <a:off x="6873080" y="7109716"/>
            <a:ext cx="822430" cy="533282"/>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Medium"/>
              </a:rPr>
              <a:t>4</a:t>
            </a:r>
          </a:p>
        </p:txBody>
      </p:sp>
      <p:sp>
        <p:nvSpPr>
          <p:cNvPr name="TextBox 32" id="32"/>
          <p:cNvSpPr txBox="true"/>
          <p:nvPr/>
        </p:nvSpPr>
        <p:spPr>
          <a:xfrm rot="0">
            <a:off x="6873080" y="8805453"/>
            <a:ext cx="822430" cy="533282"/>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Medium"/>
              </a:rPr>
              <a:t>5</a:t>
            </a:r>
          </a:p>
        </p:txBody>
      </p:sp>
      <p:sp>
        <p:nvSpPr>
          <p:cNvPr name="TextBox 33" id="33"/>
          <p:cNvSpPr txBox="true"/>
          <p:nvPr/>
        </p:nvSpPr>
        <p:spPr>
          <a:xfrm rot="0">
            <a:off x="8317123" y="1861790"/>
            <a:ext cx="4502796"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Medium"/>
              </a:rPr>
              <a:t>GIỚI THIỆU</a:t>
            </a:r>
          </a:p>
        </p:txBody>
      </p:sp>
      <p:sp>
        <p:nvSpPr>
          <p:cNvPr name="TextBox 34" id="34"/>
          <p:cNvSpPr txBox="true"/>
          <p:nvPr/>
        </p:nvSpPr>
        <p:spPr>
          <a:xfrm rot="0">
            <a:off x="8317123" y="3310672"/>
            <a:ext cx="7961389" cy="109044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Medium"/>
              </a:rPr>
              <a:t>CÁC KIẾN THỨC LIÊN QUAN VÀ NHỮNG PHƯƠNG PHÁP CHÍNH</a:t>
            </a:r>
          </a:p>
        </p:txBody>
      </p:sp>
      <p:sp>
        <p:nvSpPr>
          <p:cNvPr name="TextBox 35" id="35"/>
          <p:cNvSpPr txBox="true"/>
          <p:nvPr/>
        </p:nvSpPr>
        <p:spPr>
          <a:xfrm rot="0">
            <a:off x="8317123" y="5249679"/>
            <a:ext cx="5114967"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Medium"/>
              </a:rPr>
              <a:t>NGHIÊN CỨU VẤN ĐỀ</a:t>
            </a:r>
          </a:p>
        </p:txBody>
      </p:sp>
      <p:sp>
        <p:nvSpPr>
          <p:cNvPr name="TextBox 36" id="36"/>
          <p:cNvSpPr txBox="true"/>
          <p:nvPr/>
        </p:nvSpPr>
        <p:spPr>
          <a:xfrm rot="0">
            <a:off x="8317123" y="6945416"/>
            <a:ext cx="5951901"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Medium"/>
              </a:rPr>
              <a:t>THỬ NGHIỆM VÀ KẾT QUẢ</a:t>
            </a:r>
          </a:p>
        </p:txBody>
      </p:sp>
      <p:sp>
        <p:nvSpPr>
          <p:cNvPr name="TextBox 37" id="37"/>
          <p:cNvSpPr txBox="true"/>
          <p:nvPr/>
        </p:nvSpPr>
        <p:spPr>
          <a:xfrm rot="0">
            <a:off x="8317123" y="8637855"/>
            <a:ext cx="4502796" cy="538032"/>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Medium"/>
              </a:rPr>
              <a:t>KẾT LUẬN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269024" y="6268024"/>
            <a:ext cx="4018976" cy="4018976"/>
          </a:xfrm>
          <a:custGeom>
            <a:avLst/>
            <a:gdLst/>
            <a:ahLst/>
            <a:cxnLst/>
            <a:rect r="r" b="b" t="t" l="l"/>
            <a:pathLst>
              <a:path h="4018976" w="4018976">
                <a:moveTo>
                  <a:pt x="4018976" y="4018976"/>
                </a:moveTo>
                <a:lnTo>
                  <a:pt x="0" y="4018976"/>
                </a:lnTo>
                <a:lnTo>
                  <a:pt x="0" y="0"/>
                </a:lnTo>
                <a:lnTo>
                  <a:pt x="4018976" y="0"/>
                </a:lnTo>
                <a:lnTo>
                  <a:pt x="4018976"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0" y="0"/>
            <a:ext cx="4018976" cy="4018976"/>
          </a:xfrm>
          <a:custGeom>
            <a:avLst/>
            <a:gdLst/>
            <a:ahLst/>
            <a:cxnLst/>
            <a:rect r="r" b="b" t="t" l="l"/>
            <a:pathLst>
              <a:path h="4018976" w="4018976">
                <a:moveTo>
                  <a:pt x="0" y="0"/>
                </a:moveTo>
                <a:lnTo>
                  <a:pt x="4018976" y="0"/>
                </a:lnTo>
                <a:lnTo>
                  <a:pt x="4018976" y="4018976"/>
                </a:lnTo>
                <a:lnTo>
                  <a:pt x="0" y="40189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7" id="7"/>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8" id="8"/>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9" id="9"/>
          <p:cNvSpPr/>
          <p:nvPr/>
        </p:nvSpPr>
        <p:spPr>
          <a:xfrm flipH="false" flipV="false" rot="0">
            <a:off x="7475112" y="253799"/>
            <a:ext cx="3337775" cy="916858"/>
          </a:xfrm>
          <a:custGeom>
            <a:avLst/>
            <a:gdLst/>
            <a:ahLst/>
            <a:cxnLst/>
            <a:rect r="r" b="b" t="t" l="l"/>
            <a:pathLst>
              <a:path h="916858" w="3337775">
                <a:moveTo>
                  <a:pt x="0" y="0"/>
                </a:moveTo>
                <a:lnTo>
                  <a:pt x="3337776" y="0"/>
                </a:lnTo>
                <a:lnTo>
                  <a:pt x="3337776" y="916858"/>
                </a:lnTo>
                <a:lnTo>
                  <a:pt x="0" y="916858"/>
                </a:lnTo>
                <a:lnTo>
                  <a:pt x="0" y="0"/>
                </a:lnTo>
                <a:close/>
              </a:path>
            </a:pathLst>
          </a:custGeom>
          <a:blipFill>
            <a:blip r:embed="rId8"/>
            <a:stretch>
              <a:fillRect l="0" t="0" r="0" b="0"/>
            </a:stretch>
          </a:blipFill>
        </p:spPr>
      </p:sp>
      <p:sp>
        <p:nvSpPr>
          <p:cNvPr name="Freeform 10" id="10"/>
          <p:cNvSpPr/>
          <p:nvPr/>
        </p:nvSpPr>
        <p:spPr>
          <a:xfrm flipH="false" flipV="false" rot="0">
            <a:off x="5264771" y="2009488"/>
            <a:ext cx="7758459" cy="7758459"/>
          </a:xfrm>
          <a:custGeom>
            <a:avLst/>
            <a:gdLst/>
            <a:ahLst/>
            <a:cxnLst/>
            <a:rect r="r" b="b" t="t" l="l"/>
            <a:pathLst>
              <a:path h="7758459" w="7758459">
                <a:moveTo>
                  <a:pt x="0" y="0"/>
                </a:moveTo>
                <a:lnTo>
                  <a:pt x="7758458" y="0"/>
                </a:lnTo>
                <a:lnTo>
                  <a:pt x="7758458" y="7758459"/>
                </a:lnTo>
                <a:lnTo>
                  <a:pt x="0" y="7758459"/>
                </a:lnTo>
                <a:lnTo>
                  <a:pt x="0" y="0"/>
                </a:lnTo>
                <a:close/>
              </a:path>
            </a:pathLst>
          </a:custGeom>
          <a:blipFill>
            <a:blip r:embed="rId9">
              <a:alphaModFix amt="8999"/>
              <a:extLst>
                <a:ext uri="{96DAC541-7B7A-43D3-8B79-37D633B846F1}">
                  <asvg:svgBlip xmlns:asvg="http://schemas.microsoft.com/office/drawing/2016/SVG/main" r:embed="rId10"/>
                </a:ext>
              </a:extLst>
            </a:blip>
            <a:stretch>
              <a:fillRect l="0" t="0" r="0" b="0"/>
            </a:stretch>
          </a:blipFill>
        </p:spPr>
      </p:sp>
      <p:grpSp>
        <p:nvGrpSpPr>
          <p:cNvPr name="Group 11" id="11"/>
          <p:cNvGrpSpPr/>
          <p:nvPr/>
        </p:nvGrpSpPr>
        <p:grpSpPr>
          <a:xfrm rot="0">
            <a:off x="8552998" y="2738982"/>
            <a:ext cx="1182004" cy="118200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3" id="13"/>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TextBox 14" id="14"/>
          <p:cNvSpPr txBox="true"/>
          <p:nvPr/>
        </p:nvSpPr>
        <p:spPr>
          <a:xfrm rot="0">
            <a:off x="8692530" y="2919957"/>
            <a:ext cx="902940" cy="969291"/>
          </a:xfrm>
          <a:prstGeom prst="rect">
            <a:avLst/>
          </a:prstGeom>
        </p:spPr>
        <p:txBody>
          <a:bodyPr anchor="t" rtlCol="false" tIns="0" lIns="0" bIns="0" rIns="0">
            <a:spAutoFit/>
          </a:bodyPr>
          <a:lstStyle/>
          <a:p>
            <a:pPr algn="ctr">
              <a:lnSpc>
                <a:spcPts val="7195"/>
              </a:lnSpc>
            </a:pPr>
            <a:r>
              <a:rPr lang="en-US" sz="7573" spc="-378">
                <a:solidFill>
                  <a:srgbClr val="562429"/>
                </a:solidFill>
                <a:latin typeface="Livvic Medium"/>
              </a:rPr>
              <a:t>2</a:t>
            </a:r>
          </a:p>
        </p:txBody>
      </p:sp>
      <p:sp>
        <p:nvSpPr>
          <p:cNvPr name="TextBox 15" id="15"/>
          <p:cNvSpPr txBox="true"/>
          <p:nvPr/>
        </p:nvSpPr>
        <p:spPr>
          <a:xfrm rot="0">
            <a:off x="2249181" y="4319199"/>
            <a:ext cx="13789638" cy="2163091"/>
          </a:xfrm>
          <a:prstGeom prst="rect">
            <a:avLst/>
          </a:prstGeom>
        </p:spPr>
        <p:txBody>
          <a:bodyPr anchor="t" rtlCol="false" tIns="0" lIns="0" bIns="0" rIns="0">
            <a:spAutoFit/>
          </a:bodyPr>
          <a:lstStyle/>
          <a:p>
            <a:pPr algn="ctr">
              <a:lnSpc>
                <a:spcPts val="8681"/>
              </a:lnSpc>
            </a:pPr>
            <a:r>
              <a:rPr lang="en-US" sz="6677" spc="333">
                <a:solidFill>
                  <a:srgbClr val="562429"/>
                </a:solidFill>
                <a:latin typeface="Livvic"/>
              </a:rPr>
              <a:t>CÁC KIẾN THỨC LIÊN QUAN VÀ NHỮNG PHƯƠNG PHÁP CHÍNH</a:t>
            </a:r>
          </a:p>
        </p:txBody>
      </p:sp>
      <p:sp>
        <p:nvSpPr>
          <p:cNvPr name="Freeform 16" id="16"/>
          <p:cNvSpPr/>
          <p:nvPr/>
        </p:nvSpPr>
        <p:spPr>
          <a:xfrm flipH="false" flipV="true" rot="0">
            <a:off x="0" y="6268024"/>
            <a:ext cx="4018976" cy="4018976"/>
          </a:xfrm>
          <a:custGeom>
            <a:avLst/>
            <a:gdLst/>
            <a:ahLst/>
            <a:cxnLst/>
            <a:rect r="r" b="b" t="t" l="l"/>
            <a:pathLst>
              <a:path h="4018976" w="4018976">
                <a:moveTo>
                  <a:pt x="0" y="4018976"/>
                </a:moveTo>
                <a:lnTo>
                  <a:pt x="4018976" y="4018976"/>
                </a:lnTo>
                <a:lnTo>
                  <a:pt x="4018976" y="0"/>
                </a:lnTo>
                <a:lnTo>
                  <a:pt x="0" y="0"/>
                </a:lnTo>
                <a:lnTo>
                  <a:pt x="0" y="4018976"/>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true" flipV="false" rot="0">
            <a:off x="14269024" y="0"/>
            <a:ext cx="4018976" cy="4018976"/>
          </a:xfrm>
          <a:custGeom>
            <a:avLst/>
            <a:gdLst/>
            <a:ahLst/>
            <a:cxnLst/>
            <a:rect r="r" b="b" t="t" l="l"/>
            <a:pathLst>
              <a:path h="4018976" w="4018976">
                <a:moveTo>
                  <a:pt x="4018976" y="0"/>
                </a:moveTo>
                <a:lnTo>
                  <a:pt x="0" y="0"/>
                </a:lnTo>
                <a:lnTo>
                  <a:pt x="0" y="4018976"/>
                </a:lnTo>
                <a:lnTo>
                  <a:pt x="4018976" y="4018976"/>
                </a:lnTo>
                <a:lnTo>
                  <a:pt x="401897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1" id="11"/>
          <p:cNvSpPr/>
          <p:nvPr/>
        </p:nvSpPr>
        <p:spPr>
          <a:xfrm flipH="false" flipV="false" rot="0">
            <a:off x="10281634" y="5536903"/>
            <a:ext cx="6895398" cy="4238183"/>
          </a:xfrm>
          <a:custGeom>
            <a:avLst/>
            <a:gdLst/>
            <a:ahLst/>
            <a:cxnLst/>
            <a:rect r="r" b="b" t="t" l="l"/>
            <a:pathLst>
              <a:path h="4238183" w="6895398">
                <a:moveTo>
                  <a:pt x="0" y="0"/>
                </a:moveTo>
                <a:lnTo>
                  <a:pt x="6895398" y="0"/>
                </a:lnTo>
                <a:lnTo>
                  <a:pt x="6895398" y="4238184"/>
                </a:lnTo>
                <a:lnTo>
                  <a:pt x="0" y="4238184"/>
                </a:lnTo>
                <a:lnTo>
                  <a:pt x="0" y="0"/>
                </a:lnTo>
                <a:close/>
              </a:path>
            </a:pathLst>
          </a:custGeom>
          <a:blipFill>
            <a:blip r:embed="rId7"/>
            <a:stretch>
              <a:fillRect l="0" t="0" r="0" b="0"/>
            </a:stretch>
          </a:blipFill>
        </p:spPr>
      </p:sp>
      <p:sp>
        <p:nvSpPr>
          <p:cNvPr name="Freeform 12" id="12"/>
          <p:cNvSpPr/>
          <p:nvPr/>
        </p:nvSpPr>
        <p:spPr>
          <a:xfrm flipH="false" flipV="false" rot="0">
            <a:off x="9725025" y="511913"/>
            <a:ext cx="7182853" cy="5024990"/>
          </a:xfrm>
          <a:custGeom>
            <a:avLst/>
            <a:gdLst/>
            <a:ahLst/>
            <a:cxnLst/>
            <a:rect r="r" b="b" t="t" l="l"/>
            <a:pathLst>
              <a:path h="5024990" w="7182853">
                <a:moveTo>
                  <a:pt x="0" y="0"/>
                </a:moveTo>
                <a:lnTo>
                  <a:pt x="7182853" y="0"/>
                </a:lnTo>
                <a:lnTo>
                  <a:pt x="7182853" y="5024990"/>
                </a:lnTo>
                <a:lnTo>
                  <a:pt x="0" y="5024990"/>
                </a:lnTo>
                <a:lnTo>
                  <a:pt x="0" y="0"/>
                </a:lnTo>
                <a:close/>
              </a:path>
            </a:pathLst>
          </a:custGeom>
          <a:blipFill>
            <a:blip r:embed="rId8"/>
            <a:stretch>
              <a:fillRect l="0" t="-10512" r="0" b="-10512"/>
            </a:stretch>
          </a:blipFill>
        </p:spPr>
      </p:sp>
      <p:sp>
        <p:nvSpPr>
          <p:cNvPr name="TextBox 13" id="13"/>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4" id="14"/>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5" id="15"/>
          <p:cNvSpPr txBox="true"/>
          <p:nvPr/>
        </p:nvSpPr>
        <p:spPr>
          <a:xfrm rot="0">
            <a:off x="677278" y="1758619"/>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EDA</a:t>
            </a:r>
          </a:p>
        </p:txBody>
      </p:sp>
      <p:sp>
        <p:nvSpPr>
          <p:cNvPr name="TextBox 16" id="16"/>
          <p:cNvSpPr txBox="true"/>
          <p:nvPr/>
        </p:nvSpPr>
        <p:spPr>
          <a:xfrm rot="0">
            <a:off x="1317770" y="2582329"/>
            <a:ext cx="7566857" cy="6261467"/>
          </a:xfrm>
          <a:prstGeom prst="rect">
            <a:avLst/>
          </a:prstGeom>
        </p:spPr>
        <p:txBody>
          <a:bodyPr anchor="t" rtlCol="false" tIns="0" lIns="0" bIns="0" rIns="0">
            <a:spAutoFit/>
          </a:bodyPr>
          <a:lstStyle/>
          <a:p>
            <a:pPr>
              <a:lnSpc>
                <a:spcPts val="5006"/>
              </a:lnSpc>
            </a:pPr>
            <a:r>
              <a:rPr lang="en-US" sz="3382" spc="98">
                <a:solidFill>
                  <a:srgbClr val="562429"/>
                </a:solidFill>
                <a:latin typeface="Livvic Bold"/>
              </a:rPr>
              <a:t>Countplot:</a:t>
            </a:r>
            <a:r>
              <a:rPr lang="en-US" sz="3382" spc="98">
                <a:solidFill>
                  <a:srgbClr val="562429"/>
                </a:solidFill>
                <a:latin typeface="Livvic"/>
              </a:rPr>
              <a:t> Biểu đồ phổ biến để so sánh tần suất xuất hiện của các nhóm trong dữ liệu.</a:t>
            </a:r>
          </a:p>
          <a:p>
            <a:pPr>
              <a:lnSpc>
                <a:spcPts val="5006"/>
              </a:lnSpc>
            </a:pPr>
            <a:r>
              <a:rPr lang="en-US" sz="3382" spc="98">
                <a:solidFill>
                  <a:srgbClr val="562429"/>
                </a:solidFill>
                <a:latin typeface="Livvic Bold"/>
              </a:rPr>
              <a:t>Histogram:</a:t>
            </a:r>
            <a:r>
              <a:rPr lang="en-US" sz="3382" spc="98">
                <a:solidFill>
                  <a:srgbClr val="562429"/>
                </a:solidFill>
                <a:latin typeface="Livvic"/>
              </a:rPr>
              <a:t> Biểu đồ thống kê biểu diễn phân phối tần suất của dữ liệu.</a:t>
            </a:r>
          </a:p>
          <a:p>
            <a:pPr>
              <a:lnSpc>
                <a:spcPts val="5006"/>
              </a:lnSpc>
            </a:pPr>
            <a:r>
              <a:rPr lang="en-US" sz="3382" spc="98">
                <a:solidFill>
                  <a:srgbClr val="562429"/>
                </a:solidFill>
                <a:latin typeface="Livvic Bold"/>
              </a:rPr>
              <a:t>Correlogram</a:t>
            </a:r>
            <a:r>
              <a:rPr lang="en-US" sz="3382" spc="98">
                <a:solidFill>
                  <a:srgbClr val="562429"/>
                </a:solidFill>
                <a:latin typeface="Livvic"/>
              </a:rPr>
              <a:t>: Biểu diễn mối quan hệ tuyến tính giữa các biến số dữ liệu.</a:t>
            </a:r>
          </a:p>
          <a:p>
            <a:pPr algn="l">
              <a:lnSpc>
                <a:spcPts val="5006"/>
              </a:lnSpc>
            </a:pPr>
            <a:r>
              <a:rPr lang="en-US" sz="3382" spc="98">
                <a:solidFill>
                  <a:srgbClr val="562429"/>
                </a:solidFill>
                <a:latin typeface="Livvic Bold"/>
              </a:rPr>
              <a:t>Heatmap:</a:t>
            </a:r>
            <a:r>
              <a:rPr lang="en-US" sz="3382" spc="98">
                <a:solidFill>
                  <a:srgbClr val="562429"/>
                </a:solidFill>
                <a:latin typeface="Livvic"/>
              </a:rPr>
              <a:t> Minh họa mức độ tương quan giữa các biến số trong một tập dữ liệu lớn.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1" id="11"/>
          <p:cNvSpPr/>
          <p:nvPr/>
        </p:nvSpPr>
        <p:spPr>
          <a:xfrm flipH="false" flipV="false" rot="0">
            <a:off x="10719152" y="4630625"/>
            <a:ext cx="7530361" cy="2950130"/>
          </a:xfrm>
          <a:custGeom>
            <a:avLst/>
            <a:gdLst/>
            <a:ahLst/>
            <a:cxnLst/>
            <a:rect r="r" b="b" t="t" l="l"/>
            <a:pathLst>
              <a:path h="2950130" w="7530361">
                <a:moveTo>
                  <a:pt x="0" y="0"/>
                </a:moveTo>
                <a:lnTo>
                  <a:pt x="7530361" y="0"/>
                </a:lnTo>
                <a:lnTo>
                  <a:pt x="7530361" y="2950129"/>
                </a:lnTo>
                <a:lnTo>
                  <a:pt x="0" y="2950129"/>
                </a:lnTo>
                <a:lnTo>
                  <a:pt x="0" y="0"/>
                </a:lnTo>
                <a:close/>
              </a:path>
            </a:pathLst>
          </a:custGeom>
          <a:blipFill>
            <a:blip r:embed="rId7"/>
            <a:stretch>
              <a:fillRect l="0" t="0" r="0" b="0"/>
            </a:stretch>
          </a:blipFill>
        </p:spPr>
      </p:sp>
      <p:sp>
        <p:nvSpPr>
          <p:cNvPr name="Freeform 12" id="12"/>
          <p:cNvSpPr/>
          <p:nvPr/>
        </p:nvSpPr>
        <p:spPr>
          <a:xfrm flipH="false" flipV="false" rot="0">
            <a:off x="10719152" y="2307657"/>
            <a:ext cx="7530361" cy="2194562"/>
          </a:xfrm>
          <a:custGeom>
            <a:avLst/>
            <a:gdLst/>
            <a:ahLst/>
            <a:cxnLst/>
            <a:rect r="r" b="b" t="t" l="l"/>
            <a:pathLst>
              <a:path h="2194562" w="7530361">
                <a:moveTo>
                  <a:pt x="0" y="0"/>
                </a:moveTo>
                <a:lnTo>
                  <a:pt x="7530361" y="0"/>
                </a:lnTo>
                <a:lnTo>
                  <a:pt x="7530361" y="2194563"/>
                </a:lnTo>
                <a:lnTo>
                  <a:pt x="0" y="2194563"/>
                </a:lnTo>
                <a:lnTo>
                  <a:pt x="0" y="0"/>
                </a:lnTo>
                <a:close/>
              </a:path>
            </a:pathLst>
          </a:custGeom>
          <a:blipFill>
            <a:blip r:embed="rId8"/>
            <a:stretch>
              <a:fillRect l="0" t="0" r="0" b="0"/>
            </a:stretch>
          </a:blipFill>
        </p:spPr>
      </p:sp>
      <p:sp>
        <p:nvSpPr>
          <p:cNvPr name="Freeform 13" id="13"/>
          <p:cNvSpPr/>
          <p:nvPr/>
        </p:nvSpPr>
        <p:spPr>
          <a:xfrm flipH="false" flipV="false" rot="0">
            <a:off x="11050173" y="8088006"/>
            <a:ext cx="6868319" cy="1532064"/>
          </a:xfrm>
          <a:custGeom>
            <a:avLst/>
            <a:gdLst/>
            <a:ahLst/>
            <a:cxnLst/>
            <a:rect r="r" b="b" t="t" l="l"/>
            <a:pathLst>
              <a:path h="1532064" w="6868319">
                <a:moveTo>
                  <a:pt x="0" y="0"/>
                </a:moveTo>
                <a:lnTo>
                  <a:pt x="6868319" y="0"/>
                </a:lnTo>
                <a:lnTo>
                  <a:pt x="6868319" y="1532063"/>
                </a:lnTo>
                <a:lnTo>
                  <a:pt x="0" y="1532063"/>
                </a:lnTo>
                <a:lnTo>
                  <a:pt x="0" y="0"/>
                </a:lnTo>
                <a:close/>
              </a:path>
            </a:pathLst>
          </a:custGeom>
          <a:blipFill>
            <a:blip r:embed="rId9"/>
            <a:stretch>
              <a:fillRect l="0" t="0" r="0" b="0"/>
            </a:stretch>
          </a:blipFill>
        </p:spPr>
      </p:sp>
      <p:sp>
        <p:nvSpPr>
          <p:cNvPr name="TextBox 14" id="14"/>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5" id="15"/>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6" id="16"/>
          <p:cNvSpPr txBox="true"/>
          <p:nvPr/>
        </p:nvSpPr>
        <p:spPr>
          <a:xfrm rot="0">
            <a:off x="677278" y="1758619"/>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Tiền xử lý dữ liệu</a:t>
            </a:r>
          </a:p>
        </p:txBody>
      </p:sp>
      <p:sp>
        <p:nvSpPr>
          <p:cNvPr name="TextBox 17" id="17"/>
          <p:cNvSpPr txBox="true"/>
          <p:nvPr/>
        </p:nvSpPr>
        <p:spPr>
          <a:xfrm rot="0">
            <a:off x="1028700" y="2583702"/>
            <a:ext cx="9690452" cy="66745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One Hot Encoder</a:t>
            </a:r>
            <a:r>
              <a:rPr lang="en-US" sz="3282" spc="95">
                <a:solidFill>
                  <a:srgbClr val="562429"/>
                </a:solidFill>
                <a:latin typeface="Livvic"/>
              </a:rPr>
              <a:t>: Biến đổi dữ liệu phân loại thành dạng số liệu.</a:t>
            </a:r>
          </a:p>
          <a:p>
            <a:pPr>
              <a:lnSpc>
                <a:spcPts val="4858"/>
              </a:lnSpc>
            </a:pPr>
            <a:r>
              <a:rPr lang="en-US" sz="3282" spc="95">
                <a:solidFill>
                  <a:srgbClr val="562429"/>
                </a:solidFill>
                <a:latin typeface="Livvic Bold"/>
              </a:rPr>
              <a:t>Label Encoder: </a:t>
            </a:r>
            <a:r>
              <a:rPr lang="en-US" sz="3282" spc="95">
                <a:solidFill>
                  <a:srgbClr val="562429"/>
                </a:solidFill>
                <a:latin typeface="Livvic"/>
              </a:rPr>
              <a:t>Chuyển đổi các biến phân loại thành số nguyên tăng dần.</a:t>
            </a:r>
          </a:p>
          <a:p>
            <a:pPr>
              <a:lnSpc>
                <a:spcPts val="4858"/>
              </a:lnSpc>
            </a:pPr>
            <a:r>
              <a:rPr lang="en-US" sz="3282" spc="95">
                <a:solidFill>
                  <a:srgbClr val="562429"/>
                </a:solidFill>
                <a:latin typeface="Livvic Bold"/>
              </a:rPr>
              <a:t>Ordinal Encoder:</a:t>
            </a:r>
            <a:r>
              <a:rPr lang="en-US" sz="3282" spc="95">
                <a:solidFill>
                  <a:srgbClr val="562429"/>
                </a:solidFill>
                <a:latin typeface="Livvic"/>
              </a:rPr>
              <a:t> Chuyển đổi các biến phân loại thành dạng số nguyên</a:t>
            </a:r>
          </a:p>
          <a:p>
            <a:pPr>
              <a:lnSpc>
                <a:spcPts val="4858"/>
              </a:lnSpc>
            </a:pPr>
            <a:r>
              <a:rPr lang="en-US" sz="3282" spc="95">
                <a:solidFill>
                  <a:srgbClr val="562429"/>
                </a:solidFill>
                <a:latin typeface="Livvic Bold"/>
              </a:rPr>
              <a:t>Min Max Scaler: </a:t>
            </a:r>
            <a:r>
              <a:rPr lang="en-US" sz="3282" spc="95">
                <a:solidFill>
                  <a:srgbClr val="562429"/>
                </a:solidFill>
                <a:latin typeface="Livvic"/>
              </a:rPr>
              <a:t>Đồng nhất dữ liệu đầu vào.</a:t>
            </a:r>
          </a:p>
          <a:p>
            <a:pPr>
              <a:lnSpc>
                <a:spcPts val="4858"/>
              </a:lnSpc>
            </a:pPr>
            <a:r>
              <a:rPr lang="en-US" sz="3282" spc="95">
                <a:solidFill>
                  <a:srgbClr val="562429"/>
                </a:solidFill>
                <a:latin typeface="Livvic Bold"/>
              </a:rPr>
              <a:t>Standard Scaler: </a:t>
            </a:r>
            <a:r>
              <a:rPr lang="en-US" sz="3282" spc="95">
                <a:solidFill>
                  <a:srgbClr val="562429"/>
                </a:solidFill>
                <a:latin typeface="Livvic"/>
              </a:rPr>
              <a:t>Phương pháp chuẩn hóa dữ liệu.</a:t>
            </a:r>
          </a:p>
          <a:p>
            <a:pPr algn="l">
              <a:lnSpc>
                <a:spcPts val="4858"/>
              </a:lnSpc>
            </a:pPr>
            <a:r>
              <a:rPr lang="en-US" sz="3282" spc="95">
                <a:solidFill>
                  <a:srgbClr val="562429"/>
                </a:solidFill>
                <a:latin typeface="Livvic Bold"/>
              </a:rPr>
              <a:t>SMOTE:</a:t>
            </a:r>
            <a:r>
              <a:rPr lang="en-US" sz="3282" spc="95">
                <a:solidFill>
                  <a:srgbClr val="562429"/>
                </a:solidFill>
                <a:latin typeface="Livvic"/>
              </a:rPr>
              <a:t> Kỹ thuật tăng cường dữ liệu được sử dụng trong bài toán xử lý mẫu không cân bằng.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34540" y="2677579"/>
            <a:ext cx="7609421" cy="7609421"/>
          </a:xfrm>
          <a:custGeom>
            <a:avLst/>
            <a:gdLst/>
            <a:ahLst/>
            <a:cxnLst/>
            <a:rect r="r" b="b" t="t" l="l"/>
            <a:pathLst>
              <a:path h="7609421" w="7609421">
                <a:moveTo>
                  <a:pt x="0" y="0"/>
                </a:moveTo>
                <a:lnTo>
                  <a:pt x="7609420" y="0"/>
                </a:lnTo>
                <a:lnTo>
                  <a:pt x="7609420" y="7609421"/>
                </a:lnTo>
                <a:lnTo>
                  <a:pt x="0" y="76094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0649902" y="2648902"/>
            <a:ext cx="10287000" cy="4989195"/>
          </a:xfrm>
          <a:custGeom>
            <a:avLst/>
            <a:gdLst/>
            <a:ahLst/>
            <a:cxnLst/>
            <a:rect r="r" b="b" t="t" l="l"/>
            <a:pathLst>
              <a:path h="4989195" w="10287000">
                <a:moveTo>
                  <a:pt x="0" y="0"/>
                </a:moveTo>
                <a:lnTo>
                  <a:pt x="10287001" y="0"/>
                </a:lnTo>
                <a:lnTo>
                  <a:pt x="10287001" y="4989195"/>
                </a:lnTo>
                <a:lnTo>
                  <a:pt x="0" y="4989195"/>
                </a:lnTo>
                <a:lnTo>
                  <a:pt x="0" y="0"/>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2648902" y="2648903"/>
            <a:ext cx="10287000" cy="4989195"/>
          </a:xfrm>
          <a:custGeom>
            <a:avLst/>
            <a:gdLst/>
            <a:ahLst/>
            <a:cxnLst/>
            <a:rect r="r" b="b" t="t" l="l"/>
            <a:pathLst>
              <a:path h="4989195" w="10287000">
                <a:moveTo>
                  <a:pt x="0" y="4989194"/>
                </a:moveTo>
                <a:lnTo>
                  <a:pt x="10287000" y="4989194"/>
                </a:lnTo>
                <a:lnTo>
                  <a:pt x="10287000" y="0"/>
                </a:lnTo>
                <a:lnTo>
                  <a:pt x="0" y="0"/>
                </a:lnTo>
                <a:lnTo>
                  <a:pt x="0" y="4989194"/>
                </a:lnTo>
                <a:close/>
              </a:path>
            </a:pathLst>
          </a:custGeom>
          <a:blipFill>
            <a:blip r:embed="rId4">
              <a:alphaModFix amt="65000"/>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flipV="true">
            <a:off x="9191625" y="-6543256"/>
            <a:ext cx="0" cy="8065761"/>
          </a:xfrm>
          <a:prstGeom prst="line">
            <a:avLst/>
          </a:prstGeom>
          <a:ln cap="flat" w="95250">
            <a:solidFill>
              <a:srgbClr val="FFFFFF"/>
            </a:solidFill>
            <a:prstDash val="solid"/>
            <a:headEnd type="none" len="sm" w="sm"/>
            <a:tailEnd type="none" len="sm" w="sm"/>
          </a:ln>
        </p:spPr>
      </p:sp>
      <p:sp>
        <p:nvSpPr>
          <p:cNvPr name="AutoShape 6" id="6"/>
          <p:cNvSpPr/>
          <p:nvPr/>
        </p:nvSpPr>
        <p:spPr>
          <a:xfrm flipV="true">
            <a:off x="9191625" y="9258300"/>
            <a:ext cx="0" cy="8065761"/>
          </a:xfrm>
          <a:prstGeom prst="line">
            <a:avLst/>
          </a:prstGeom>
          <a:ln cap="flat" w="95250">
            <a:solidFill>
              <a:srgbClr val="FFFFFF"/>
            </a:solidFill>
            <a:prstDash val="solid"/>
            <a:headEnd type="none" len="sm" w="sm"/>
            <a:tailEnd type="none" len="sm" w="sm"/>
          </a:ln>
        </p:spPr>
      </p:sp>
      <p:sp>
        <p:nvSpPr>
          <p:cNvPr name="Freeform 7" id="7"/>
          <p:cNvSpPr/>
          <p:nvPr/>
        </p:nvSpPr>
        <p:spPr>
          <a:xfrm flipH="false" flipV="false" rot="0">
            <a:off x="14609625" y="194374"/>
            <a:ext cx="3337775" cy="916858"/>
          </a:xfrm>
          <a:custGeom>
            <a:avLst/>
            <a:gdLst/>
            <a:ahLst/>
            <a:cxnLst/>
            <a:rect r="r" b="b" t="t" l="l"/>
            <a:pathLst>
              <a:path h="916858" w="3337775">
                <a:moveTo>
                  <a:pt x="0" y="0"/>
                </a:moveTo>
                <a:lnTo>
                  <a:pt x="3337775" y="0"/>
                </a:lnTo>
                <a:lnTo>
                  <a:pt x="3337775" y="916858"/>
                </a:lnTo>
                <a:lnTo>
                  <a:pt x="0" y="916858"/>
                </a:lnTo>
                <a:lnTo>
                  <a:pt x="0" y="0"/>
                </a:lnTo>
                <a:close/>
              </a:path>
            </a:pathLst>
          </a:custGeom>
          <a:blipFill>
            <a:blip r:embed="rId6"/>
            <a:stretch>
              <a:fillRect l="0" t="0" r="0" b="0"/>
            </a:stretch>
          </a:blipFill>
        </p:spPr>
      </p:sp>
      <p:grpSp>
        <p:nvGrpSpPr>
          <p:cNvPr name="Group 8" id="8"/>
          <p:cNvGrpSpPr/>
          <p:nvPr/>
        </p:nvGrpSpPr>
        <p:grpSpPr>
          <a:xfrm rot="0">
            <a:off x="241158" y="194374"/>
            <a:ext cx="1076612" cy="107661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C3E9EF"/>
            </a:solidFill>
          </p:spPr>
        </p:sp>
        <p:sp>
          <p:nvSpPr>
            <p:cNvPr name="TextBox 10" id="10"/>
            <p:cNvSpPr txBox="true"/>
            <p:nvPr/>
          </p:nvSpPr>
          <p:spPr>
            <a:xfrm>
              <a:off x="0" y="-28575"/>
              <a:ext cx="812800" cy="841375"/>
            </a:xfrm>
            <a:prstGeom prst="rect">
              <a:avLst/>
            </a:prstGeom>
          </p:spPr>
          <p:txBody>
            <a:bodyPr anchor="ctr" rtlCol="false" tIns="50800" lIns="50800" bIns="50800" rIns="50800"/>
            <a:lstStyle/>
            <a:p>
              <a:pPr algn="ctr">
                <a:lnSpc>
                  <a:spcPts val="3022"/>
                </a:lnSpc>
              </a:pPr>
            </a:p>
          </p:txBody>
        </p:sp>
      </p:grpSp>
      <p:sp>
        <p:nvSpPr>
          <p:cNvPr name="Freeform 11" id="11"/>
          <p:cNvSpPr/>
          <p:nvPr/>
        </p:nvSpPr>
        <p:spPr>
          <a:xfrm flipH="false" flipV="false" rot="0">
            <a:off x="10719152" y="5643539"/>
            <a:ext cx="7402240" cy="3614761"/>
          </a:xfrm>
          <a:custGeom>
            <a:avLst/>
            <a:gdLst/>
            <a:ahLst/>
            <a:cxnLst/>
            <a:rect r="r" b="b" t="t" l="l"/>
            <a:pathLst>
              <a:path h="3614761" w="7402240">
                <a:moveTo>
                  <a:pt x="0" y="0"/>
                </a:moveTo>
                <a:lnTo>
                  <a:pt x="7402241" y="0"/>
                </a:lnTo>
                <a:lnTo>
                  <a:pt x="7402241" y="3614761"/>
                </a:lnTo>
                <a:lnTo>
                  <a:pt x="0" y="3614761"/>
                </a:lnTo>
                <a:lnTo>
                  <a:pt x="0" y="0"/>
                </a:lnTo>
                <a:close/>
              </a:path>
            </a:pathLst>
          </a:custGeom>
          <a:blipFill>
            <a:blip r:embed="rId7"/>
            <a:stretch>
              <a:fillRect l="0" t="0" r="0" b="0"/>
            </a:stretch>
          </a:blipFill>
        </p:spPr>
      </p:sp>
      <p:sp>
        <p:nvSpPr>
          <p:cNvPr name="Freeform 12" id="12"/>
          <p:cNvSpPr/>
          <p:nvPr/>
        </p:nvSpPr>
        <p:spPr>
          <a:xfrm flipH="false" flipV="false" rot="0">
            <a:off x="10719152" y="1796719"/>
            <a:ext cx="7402240" cy="3701120"/>
          </a:xfrm>
          <a:custGeom>
            <a:avLst/>
            <a:gdLst/>
            <a:ahLst/>
            <a:cxnLst/>
            <a:rect r="r" b="b" t="t" l="l"/>
            <a:pathLst>
              <a:path h="3701120" w="7402240">
                <a:moveTo>
                  <a:pt x="0" y="0"/>
                </a:moveTo>
                <a:lnTo>
                  <a:pt x="7402241" y="0"/>
                </a:lnTo>
                <a:lnTo>
                  <a:pt x="7402241" y="3701120"/>
                </a:lnTo>
                <a:lnTo>
                  <a:pt x="0" y="3701120"/>
                </a:lnTo>
                <a:lnTo>
                  <a:pt x="0" y="0"/>
                </a:lnTo>
                <a:close/>
              </a:path>
            </a:pathLst>
          </a:custGeom>
          <a:blipFill>
            <a:blip r:embed="rId8"/>
            <a:stretch>
              <a:fillRect l="0" t="0" r="0" b="0"/>
            </a:stretch>
          </a:blipFill>
        </p:spPr>
      </p:sp>
      <p:sp>
        <p:nvSpPr>
          <p:cNvPr name="TextBox 13" id="13"/>
          <p:cNvSpPr txBox="true"/>
          <p:nvPr/>
        </p:nvSpPr>
        <p:spPr>
          <a:xfrm rot="0">
            <a:off x="368249" y="518389"/>
            <a:ext cx="822430" cy="533356"/>
          </a:xfrm>
          <a:prstGeom prst="rect">
            <a:avLst/>
          </a:prstGeom>
        </p:spPr>
        <p:txBody>
          <a:bodyPr anchor="t" rtlCol="false" tIns="0" lIns="0" bIns="0" rIns="0">
            <a:spAutoFit/>
          </a:bodyPr>
          <a:lstStyle/>
          <a:p>
            <a:pPr algn="ctr">
              <a:lnSpc>
                <a:spcPts val="3988"/>
              </a:lnSpc>
            </a:pPr>
            <a:r>
              <a:rPr lang="en-US" sz="4198" spc="-209">
                <a:solidFill>
                  <a:srgbClr val="562429"/>
                </a:solidFill>
                <a:latin typeface="Livvic Bold"/>
              </a:rPr>
              <a:t>2</a:t>
            </a:r>
          </a:p>
        </p:txBody>
      </p:sp>
      <p:sp>
        <p:nvSpPr>
          <p:cNvPr name="TextBox 14" id="14"/>
          <p:cNvSpPr txBox="true"/>
          <p:nvPr/>
        </p:nvSpPr>
        <p:spPr>
          <a:xfrm rot="0">
            <a:off x="1806329" y="173134"/>
            <a:ext cx="7078298" cy="1090517"/>
          </a:xfrm>
          <a:prstGeom prst="rect">
            <a:avLst/>
          </a:prstGeom>
        </p:spPr>
        <p:txBody>
          <a:bodyPr anchor="t" rtlCol="false" tIns="0" lIns="0" bIns="0" rIns="0">
            <a:spAutoFit/>
          </a:bodyPr>
          <a:lstStyle/>
          <a:p>
            <a:pPr algn="l">
              <a:lnSpc>
                <a:spcPts val="4397"/>
              </a:lnSpc>
            </a:pPr>
            <a:r>
              <a:rPr lang="en-US" sz="3382" spc="169">
                <a:solidFill>
                  <a:srgbClr val="562429"/>
                </a:solidFill>
                <a:latin typeface="Livvic Bold"/>
              </a:rPr>
              <a:t>Các kiến thức liên quan và những phương pháp chính</a:t>
            </a:r>
          </a:p>
        </p:txBody>
      </p:sp>
      <p:sp>
        <p:nvSpPr>
          <p:cNvPr name="TextBox 15" id="15"/>
          <p:cNvSpPr txBox="true"/>
          <p:nvPr/>
        </p:nvSpPr>
        <p:spPr>
          <a:xfrm rot="0">
            <a:off x="677278" y="1758619"/>
            <a:ext cx="16230600" cy="644747"/>
          </a:xfrm>
          <a:prstGeom prst="rect">
            <a:avLst/>
          </a:prstGeom>
        </p:spPr>
        <p:txBody>
          <a:bodyPr anchor="t" rtlCol="false" tIns="0" lIns="0" bIns="0" rIns="0">
            <a:spAutoFit/>
          </a:bodyPr>
          <a:lstStyle/>
          <a:p>
            <a:pPr algn="l" marL="859823" indent="-429912" lvl="1">
              <a:lnSpc>
                <a:spcPts val="5177"/>
              </a:lnSpc>
              <a:buFont typeface="Arial"/>
              <a:buChar char="•"/>
            </a:pPr>
            <a:r>
              <a:rPr lang="en-US" sz="3982" spc="199">
                <a:solidFill>
                  <a:srgbClr val="562429"/>
                </a:solidFill>
                <a:latin typeface="Livvic Bold"/>
              </a:rPr>
              <a:t>Model</a:t>
            </a:r>
          </a:p>
        </p:txBody>
      </p:sp>
      <p:sp>
        <p:nvSpPr>
          <p:cNvPr name="TextBox 16" id="16"/>
          <p:cNvSpPr txBox="true"/>
          <p:nvPr/>
        </p:nvSpPr>
        <p:spPr>
          <a:xfrm rot="0">
            <a:off x="1028700" y="2591854"/>
            <a:ext cx="9690452" cy="7284198"/>
          </a:xfrm>
          <a:prstGeom prst="rect">
            <a:avLst/>
          </a:prstGeom>
        </p:spPr>
        <p:txBody>
          <a:bodyPr anchor="t" rtlCol="false" tIns="0" lIns="0" bIns="0" rIns="0">
            <a:spAutoFit/>
          </a:bodyPr>
          <a:lstStyle/>
          <a:p>
            <a:pPr>
              <a:lnSpc>
                <a:spcPts val="4858"/>
              </a:lnSpc>
            </a:pPr>
            <a:r>
              <a:rPr lang="en-US" sz="3282" spc="95">
                <a:solidFill>
                  <a:srgbClr val="562429"/>
                </a:solidFill>
                <a:latin typeface="Livvic Bold"/>
              </a:rPr>
              <a:t>Decision Tree:</a:t>
            </a:r>
            <a:r>
              <a:rPr lang="en-US" sz="3282" spc="95">
                <a:solidFill>
                  <a:srgbClr val="562429"/>
                </a:solidFill>
                <a:latin typeface="Livvic"/>
              </a:rPr>
              <a:t> Dự đoán bằng cách tạo ra một chuỗi các quyết định dựa trên các đặc trưng của dữ liệu đầu vào.</a:t>
            </a:r>
          </a:p>
          <a:p>
            <a:pPr>
              <a:lnSpc>
                <a:spcPts val="4858"/>
              </a:lnSpc>
            </a:pPr>
            <a:r>
              <a:rPr lang="en-US" sz="3282" spc="95">
                <a:solidFill>
                  <a:srgbClr val="562429"/>
                </a:solidFill>
                <a:latin typeface="Livvic Bold"/>
              </a:rPr>
              <a:t>Linear Discriminant Analysis:</a:t>
            </a:r>
            <a:r>
              <a:rPr lang="en-US" sz="3282" spc="95">
                <a:solidFill>
                  <a:srgbClr val="562429"/>
                </a:solidFill>
                <a:latin typeface="Livvic"/>
              </a:rPr>
              <a:t> Tối ưu hóa sự phân biệt giữa các lớp.</a:t>
            </a:r>
          </a:p>
          <a:p>
            <a:pPr>
              <a:lnSpc>
                <a:spcPts val="4858"/>
              </a:lnSpc>
            </a:pPr>
            <a:r>
              <a:rPr lang="en-US" sz="3282" spc="95">
                <a:solidFill>
                  <a:srgbClr val="562429"/>
                </a:solidFill>
                <a:latin typeface="Livvic Bold"/>
              </a:rPr>
              <a:t>K-Neighbors:</a:t>
            </a:r>
            <a:r>
              <a:rPr lang="en-US" sz="3282" spc="95">
                <a:solidFill>
                  <a:srgbClr val="562429"/>
                </a:solidFill>
                <a:latin typeface="Livvic"/>
              </a:rPr>
              <a:t> Phân loại dựa trên nguyên lý gần nhất hạn chế.</a:t>
            </a:r>
          </a:p>
          <a:p>
            <a:pPr>
              <a:lnSpc>
                <a:spcPts val="4858"/>
              </a:lnSpc>
            </a:pPr>
            <a:r>
              <a:rPr lang="en-US" sz="3282" spc="95">
                <a:solidFill>
                  <a:srgbClr val="562429"/>
                </a:solidFill>
                <a:latin typeface="Livvic Bold"/>
              </a:rPr>
              <a:t>SVC: </a:t>
            </a:r>
            <a:r>
              <a:rPr lang="en-US" sz="3282" spc="95">
                <a:solidFill>
                  <a:srgbClr val="562429"/>
                </a:solidFill>
                <a:latin typeface="Livvic"/>
              </a:rPr>
              <a:t>Phân loại dựa trên máy vector hỗ trợ.</a:t>
            </a:r>
          </a:p>
          <a:p>
            <a:pPr>
              <a:lnSpc>
                <a:spcPts val="4858"/>
              </a:lnSpc>
            </a:pPr>
            <a:r>
              <a:rPr lang="en-US" sz="3282" spc="95">
                <a:solidFill>
                  <a:srgbClr val="562429"/>
                </a:solidFill>
                <a:latin typeface="Livvic Bold"/>
              </a:rPr>
              <a:t>GaussianNB: </a:t>
            </a:r>
            <a:r>
              <a:rPr lang="en-US" sz="3282" spc="95">
                <a:solidFill>
                  <a:srgbClr val="562429"/>
                </a:solidFill>
                <a:latin typeface="Livvic"/>
              </a:rPr>
              <a:t>Phân loại văn bản và dữ liệu có đặc trưng liên tục.</a:t>
            </a:r>
          </a:p>
          <a:p>
            <a:pPr>
              <a:lnSpc>
                <a:spcPts val="4858"/>
              </a:lnSpc>
            </a:pPr>
          </a:p>
          <a:p>
            <a:pPr algn="l">
              <a:lnSpc>
                <a:spcPts val="485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DAF39WdUFDM</dc:identifier>
  <dcterms:modified xsi:type="dcterms:W3CDTF">2011-08-01T06:04:30Z</dcterms:modified>
  <cp:revision>1</cp:revision>
  <dc:title>KHOA HỌC DỮ LIỆU NÂNG CAO</dc:title>
</cp:coreProperties>
</file>